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146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38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38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992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21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152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483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302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401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9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0386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6201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8721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e Patriotic Poster"/>
          <p:cNvPicPr>
            <a:picLocks noChangeAspect="1" noChangeArrowheads="1"/>
          </p:cNvPicPr>
          <p:nvPr userDrawn="1"/>
        </p:nvPicPr>
        <p:blipFill>
          <a:blip r:embed="rId16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 t="2498" r="18050" b="20062"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/>
          <p:cNvSpPr>
            <a:spLocks noChangeShapeType="1"/>
          </p:cNvSpPr>
          <p:nvPr userDrawn="1"/>
        </p:nvSpPr>
        <p:spPr bwMode="auto">
          <a:xfrm>
            <a:off x="1676400" y="0"/>
            <a:ext cx="0" cy="68580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8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438400" y="838200"/>
            <a:ext cx="58674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333399"/>
                  </a:outerShdw>
                </a:effectLst>
                <a:latin typeface="PosterBodoni BT"/>
              </a:rPr>
              <a:t>World War I --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333399"/>
                  </a:outerShdw>
                </a:effectLst>
                <a:latin typeface="PosterBodoni BT"/>
              </a:rPr>
              <a:t>America on the Homefront: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333399"/>
                  </a:outerShdw>
                </a:effectLst>
                <a:latin typeface="PosterBodoni BT"/>
              </a:rPr>
              <a:t>"The Poster War"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667000" y="5486400"/>
            <a:ext cx="5410200" cy="8985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Ms. Susan Pojer</a:t>
            </a:r>
            <a:br>
              <a:rPr lang="en-US" sz="26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</a:br>
            <a:r>
              <a:rPr lang="en-US" sz="26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Horace Greeley HS   Chappaqua, NY</a:t>
            </a:r>
          </a:p>
        </p:txBody>
      </p:sp>
    </p:spTree>
    <p:extLst>
      <p:ext uri="{BB962C8B-B14F-4D97-AF65-F5344CB8AC3E}">
        <p14:creationId xmlns:p14="http://schemas.microsoft.com/office/powerpoint/2010/main" val="3705341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heet_music_over_ther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57200"/>
            <a:ext cx="5207000" cy="58674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4527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2" name="Picture 4" descr="TheUSInTheGreatWar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t="7726" r="11108" b="7693"/>
          <a:stretch>
            <a:fillRect/>
          </a:stretch>
        </p:blipFill>
        <p:spPr bwMode="auto">
          <a:xfrm>
            <a:off x="2133600" y="533400"/>
            <a:ext cx="2057400" cy="2971800"/>
          </a:xfrm>
          <a:noFill/>
          <a:ln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4" name="Picture 6" descr="WW1soldier-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81000"/>
            <a:ext cx="2260600" cy="33528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7" name="Picture 9" descr="AmericanTroops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2895600" cy="2335213"/>
          </a:xfrm>
          <a:noFill/>
          <a:ln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64" name="Picture 16" descr="ww1soldiers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3429000" cy="2076450"/>
          </a:xfrm>
          <a:noFill/>
          <a:ln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68" name="Picture 20" descr="credits_pic"/>
          <p:cNvPicPr>
            <a:picLocks noChangeAspect="1" noChangeArrowheads="1"/>
          </p:cNvPicPr>
          <p:nvPr/>
        </p:nvPicPr>
        <p:blipFill>
          <a:blip r:embed="rId6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3847" r="4636" b="3847"/>
          <a:stretch>
            <a:fillRect/>
          </a:stretch>
        </p:blipFill>
        <p:spPr bwMode="auto">
          <a:xfrm>
            <a:off x="4495800" y="13716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7717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2000"/>
                                        <p:tgtEl>
                                          <p:spTgt spid="20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wwp_5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"/>
          <a:stretch>
            <a:fillRect/>
          </a:stretch>
        </p:blipFill>
        <p:spPr bwMode="auto">
          <a:xfrm>
            <a:off x="3429000" y="457200"/>
            <a:ext cx="3975100" cy="6067425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3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52400"/>
            <a:ext cx="6705600" cy="838200"/>
          </a:xfrm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1917 – Selective Service Act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1981200" y="1295400"/>
            <a:ext cx="6934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796925" indent="-6746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Font typeface="Aeroplanes"/>
              <a:buBlip>
                <a:blip r:embed="rId2"/>
              </a:buBlip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24,000,000 men registered for  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the draft by the end of 1918.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796925" indent="-6746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Font typeface="Aeroplanes"/>
              <a:buBlip>
                <a:blip r:embed="rId2"/>
              </a:buBlip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4,800,000 men served in WW1 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(2,000,000 saw active combat). 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796925" indent="-6746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Font typeface="Aeroplanes"/>
              <a:buBlip>
                <a:blip r:embed="rId2"/>
              </a:buBlip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400,000 African-Americans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served in segregated units.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796925" indent="-6746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Font typeface="Aeroplanes"/>
              <a:buBlip>
                <a:blip r:embed="rId2"/>
              </a:buBlip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15,000 Native-Americans served 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as scouts, messengers, and  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snipers in non-segregated units.</a:t>
            </a:r>
          </a:p>
        </p:txBody>
      </p:sp>
    </p:spTree>
    <p:extLst>
      <p:ext uri="{BB962C8B-B14F-4D97-AF65-F5344CB8AC3E}">
        <p14:creationId xmlns:p14="http://schemas.microsoft.com/office/powerpoint/2010/main" val="2828907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WordArt 2"/>
          <p:cNvSpPr>
            <a:spLocks noChangeArrowheads="1" noChangeShapeType="1" noTextEdit="1"/>
          </p:cNvSpPr>
          <p:nvPr/>
        </p:nvSpPr>
        <p:spPr bwMode="auto">
          <a:xfrm>
            <a:off x="2514600" y="1600200"/>
            <a:ext cx="57150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2.  Expansion of 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Federal Government</a:t>
            </a:r>
          </a:p>
        </p:txBody>
      </p:sp>
    </p:spTree>
    <p:extLst>
      <p:ext uri="{BB962C8B-B14F-4D97-AF65-F5344CB8AC3E}">
        <p14:creationId xmlns:p14="http://schemas.microsoft.com/office/powerpoint/2010/main" val="3596620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620000" cy="960438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U. S. Food Administration</a:t>
            </a:r>
          </a:p>
        </p:txBody>
      </p:sp>
      <p:pic>
        <p:nvPicPr>
          <p:cNvPr id="22531" name="Picture 3" descr="WW1poster-The Spirit of '18 - Food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371600"/>
            <a:ext cx="3414712" cy="5105400"/>
          </a:xfrm>
          <a:solidFill>
            <a:srgbClr val="CC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4957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WW1poster-Save Sugar - US Food Administratio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3619500" cy="5257800"/>
          </a:xfrm>
          <a:solidFill>
            <a:srgbClr val="CC0000"/>
          </a:solidFill>
          <a:ln w="1905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06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620000" cy="960438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U. S. Food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24878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239000" cy="884238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U. S. Food Administration</a:t>
            </a:r>
          </a:p>
        </p:txBody>
      </p:sp>
      <p:pic>
        <p:nvPicPr>
          <p:cNvPr id="24579" name="Picture 11" descr="WW1poster-Don't Waste Food While Others Starve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1219200"/>
            <a:ext cx="3490912" cy="5257800"/>
          </a:xfrm>
          <a:solidFill>
            <a:srgbClr val="CC0000"/>
          </a:solidFill>
          <a:ln w="19050">
            <a:solidFill>
              <a:srgbClr val="CC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863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7239000" cy="701675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National War Garden Commission</a:t>
            </a:r>
          </a:p>
        </p:txBody>
      </p:sp>
      <p:pic>
        <p:nvPicPr>
          <p:cNvPr id="25603" name="Picture 5" descr="WW1poster-Can the Kaier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143000"/>
            <a:ext cx="3582987" cy="54102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43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7620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U. S. School Garden Army</a:t>
            </a:r>
          </a:p>
        </p:txBody>
      </p:sp>
      <p:pic>
        <p:nvPicPr>
          <p:cNvPr id="26627" name="Picture 5" descr="WW1poster-Plant a Garde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3551238" cy="51054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WordArt 2"/>
          <p:cNvSpPr>
            <a:spLocks noChangeArrowheads="1" noChangeShapeType="1" noTextEdit="1"/>
          </p:cNvSpPr>
          <p:nvPr/>
        </p:nvSpPr>
        <p:spPr bwMode="auto">
          <a:xfrm>
            <a:off x="2590800" y="1485900"/>
            <a:ext cx="5410200" cy="354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War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Mobilization</a:t>
            </a:r>
          </a:p>
        </p:txBody>
      </p:sp>
    </p:spTree>
    <p:extLst>
      <p:ext uri="{BB962C8B-B14F-4D97-AF65-F5344CB8AC3E}">
        <p14:creationId xmlns:p14="http://schemas.microsoft.com/office/powerpoint/2010/main" val="272979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7086600" cy="8382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U. S. Fuel Administration</a:t>
            </a:r>
          </a:p>
        </p:txBody>
      </p:sp>
      <p:pic>
        <p:nvPicPr>
          <p:cNvPr id="28675" name="Picture 5" descr="Ww1poster-Uncle Sam Need that Extra Shovel Full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1471" r="2083" b="1471"/>
          <a:stretch>
            <a:fillRect/>
          </a:stretch>
        </p:blipFill>
        <p:spPr bwMode="auto">
          <a:xfrm>
            <a:off x="3440113" y="1219200"/>
            <a:ext cx="3798887" cy="53340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48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7086600" cy="6858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U. S. Fuel Administration</a:t>
            </a:r>
          </a:p>
        </p:txBody>
      </p:sp>
      <p:pic>
        <p:nvPicPr>
          <p:cNvPr id="29699" name="Picture 9" descr="WW1poster-Gasoline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1295400"/>
            <a:ext cx="3557587" cy="51816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38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7315200" cy="12954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Results of This New Organization of the Economy?</a:t>
            </a:r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2057400" y="1752600"/>
            <a:ext cx="6934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Tx/>
              <a:buAutoNum type="arabicPeriod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Unemployment virtually disappeared.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Tx/>
              <a:buAutoNum type="arabicPeriod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Expansion of “big government.”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Tx/>
              <a:buAutoNum type="arabicPeriod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Excessive govt. regulations in eco.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Tx/>
              <a:buAutoNum type="arabicPeriod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Some gross mismanagement 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overlapping jurisdictions.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Tx/>
              <a:buAutoNum type="arabicPeriod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Close cooperation between public 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and private sectors.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Tx/>
              <a:buAutoNum type="arabicPeriod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Unprecedented opportunities for disadvantaged groups.</a:t>
            </a:r>
          </a:p>
        </p:txBody>
      </p:sp>
    </p:spTree>
    <p:extLst>
      <p:ext uri="{BB962C8B-B14F-4D97-AF65-F5344CB8AC3E}">
        <p14:creationId xmlns:p14="http://schemas.microsoft.com/office/powerpoint/2010/main" val="3091525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2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WordArt 2"/>
          <p:cNvSpPr>
            <a:spLocks noChangeArrowheads="1" noChangeShapeType="1" noTextEdit="1"/>
          </p:cNvSpPr>
          <p:nvPr/>
        </p:nvSpPr>
        <p:spPr bwMode="auto">
          <a:xfrm>
            <a:off x="2590800" y="1143000"/>
            <a:ext cx="57150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New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Social/Economic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2850889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WordArt 2"/>
          <p:cNvSpPr>
            <a:spLocks noChangeArrowheads="1" noChangeShapeType="1" noTextEdit="1"/>
          </p:cNvSpPr>
          <p:nvPr/>
        </p:nvSpPr>
        <p:spPr bwMode="auto">
          <a:xfrm>
            <a:off x="2590800" y="2057400"/>
            <a:ext cx="5791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1.  Women</a:t>
            </a:r>
          </a:p>
        </p:txBody>
      </p:sp>
    </p:spTree>
    <p:extLst>
      <p:ext uri="{BB962C8B-B14F-4D97-AF65-F5344CB8AC3E}">
        <p14:creationId xmlns:p14="http://schemas.microsoft.com/office/powerpoint/2010/main" val="3250776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7620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YWCA – The Blue Triangle</a:t>
            </a:r>
          </a:p>
        </p:txBody>
      </p:sp>
      <p:pic>
        <p:nvPicPr>
          <p:cNvPr id="33795" name="Picture 5" descr="WW1poster - Back Our Girls Over There -YWCA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1219200"/>
            <a:ext cx="4003675" cy="5292725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8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239000" cy="868363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Munitions Work</a:t>
            </a:r>
          </a:p>
        </p:txBody>
      </p:sp>
      <p:pic>
        <p:nvPicPr>
          <p:cNvPr id="34819" name="Picture 5" descr="wwp_11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1176338"/>
            <a:ext cx="3527425" cy="5300662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847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76200"/>
            <a:ext cx="7010400" cy="13716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The Girls They Left Behind Do Their Bit!</a:t>
            </a:r>
          </a:p>
        </p:txBody>
      </p:sp>
      <p:pic>
        <p:nvPicPr>
          <p:cNvPr id="35843" name="Picture 5" descr="The Girl Serves the Nation's Need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5867400" cy="4929188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77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6200"/>
            <a:ext cx="7315200" cy="808038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Women Used In Recruitment</a:t>
            </a:r>
          </a:p>
        </p:txBody>
      </p:sp>
      <p:pic>
        <p:nvPicPr>
          <p:cNvPr id="36867" name="Picture 7" descr="WW1poster-Gee I Wish I Were a Man-Navy recruiting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90600"/>
            <a:ext cx="3298825" cy="50292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2971800" y="6019800"/>
            <a:ext cx="4648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>
                <a:solidFill>
                  <a:srgbClr val="00507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Hello, Big Boy!</a:t>
            </a:r>
            <a:endParaRPr lang="en-US" sz="3200" i="1">
              <a:solidFill>
                <a:srgbClr val="000000"/>
              </a:solidFill>
              <a:latin typeface="Eurostil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73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28600"/>
            <a:ext cx="6629400" cy="12954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Even Grandma Buys Liberty </a:t>
            </a:r>
            <a:b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</a:b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Bonds</a:t>
            </a:r>
          </a:p>
        </p:txBody>
      </p:sp>
      <p:pic>
        <p:nvPicPr>
          <p:cNvPr id="37891" name="Picture 3" descr="WW1poster-Women-Help Our Boys - Buy Liberty Bonds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3632200" cy="532765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3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WordArt 2"/>
          <p:cNvSpPr>
            <a:spLocks noChangeArrowheads="1" noChangeShapeType="1" noTextEdit="1"/>
          </p:cNvSpPr>
          <p:nvPr/>
        </p:nvSpPr>
        <p:spPr bwMode="auto">
          <a:xfrm>
            <a:off x="2590800" y="2209800"/>
            <a:ext cx="5715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1.  Enlistment</a:t>
            </a:r>
          </a:p>
        </p:txBody>
      </p:sp>
    </p:spTree>
    <p:extLst>
      <p:ext uri="{BB962C8B-B14F-4D97-AF65-F5344CB8AC3E}">
        <p14:creationId xmlns:p14="http://schemas.microsoft.com/office/powerpoint/2010/main" val="37373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76200"/>
            <a:ext cx="7010400" cy="1476375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The Red Cross - Greatest </a:t>
            </a:r>
            <a:b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</a:b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Mother in the World</a:t>
            </a:r>
          </a:p>
        </p:txBody>
      </p:sp>
      <p:pic>
        <p:nvPicPr>
          <p:cNvPr id="38915" name="Picture 7" descr="WW1poster-Greatest Mother in the World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600200"/>
            <a:ext cx="3302000" cy="49530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67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6934200" cy="12954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en-US" sz="3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National League for Woman’s </a:t>
            </a:r>
            <a:br>
              <a:rPr lang="en-US" sz="3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</a:br>
            <a:r>
              <a:rPr lang="en-US" sz="3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Service</a:t>
            </a:r>
          </a:p>
        </p:txBody>
      </p:sp>
      <p:pic>
        <p:nvPicPr>
          <p:cNvPr id="40963" name="Picture 7" descr="WW1poster-National League for Woman's Service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990600"/>
            <a:ext cx="3868737" cy="55626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36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WordArt 2"/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6553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2.  African-Americans</a:t>
            </a:r>
          </a:p>
        </p:txBody>
      </p:sp>
    </p:spTree>
    <p:extLst>
      <p:ext uri="{BB962C8B-B14F-4D97-AF65-F5344CB8AC3E}">
        <p14:creationId xmlns:p14="http://schemas.microsoft.com/office/powerpoint/2010/main" val="1857566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010400" cy="1477963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Opportunities for </a:t>
            </a:r>
            <a:b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</a:b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African-Americans in WW1</a:t>
            </a:r>
          </a:p>
        </p:txBody>
      </p:sp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2057400" y="2362200"/>
            <a:ext cx="6705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796925" indent="-7366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50000"/>
              <a:buFont typeface="Aeroplanes"/>
              <a:buBlip>
                <a:blip r:embed="rId2"/>
              </a:buBlip>
            </a:pPr>
            <a:r>
              <a:rPr lang="en-US" sz="3400" b="1">
                <a:solidFill>
                  <a:srgbClr val="000000"/>
                </a:solidFill>
                <a:latin typeface="Comic Sans MS" pitchFamily="66" charset="0"/>
              </a:rPr>
              <a:t>“Great Migration.”</a:t>
            </a:r>
            <a:br>
              <a:rPr lang="en-US" sz="34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400" b="1">
                <a:solidFill>
                  <a:srgbClr val="000000"/>
                </a:solidFill>
                <a:latin typeface="Comic Sans MS" pitchFamily="66" charset="0"/>
              </a:rPr>
              <a:t>   1916 – 1919 </a:t>
            </a:r>
            <a:r>
              <a:rPr lang="en-US" sz="3400" b="1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400" b="1">
                <a:solidFill>
                  <a:srgbClr val="000000"/>
                </a:solidFill>
                <a:latin typeface="Comic Sans MS" pitchFamily="66" charset="0"/>
              </a:rPr>
              <a:t> 70,000</a:t>
            </a:r>
            <a:br>
              <a:rPr lang="en-US" sz="3400" b="1">
                <a:solidFill>
                  <a:srgbClr val="000000"/>
                </a:solidFill>
                <a:latin typeface="Comic Sans MS" pitchFamily="66" charset="0"/>
              </a:rPr>
            </a:br>
            <a:endParaRPr lang="en-US" sz="3400" b="1">
              <a:solidFill>
                <a:srgbClr val="000000"/>
              </a:solidFill>
              <a:latin typeface="Comic Sans MS" pitchFamily="66" charset="0"/>
            </a:endParaRPr>
          </a:p>
          <a:p>
            <a:pPr marL="796925" indent="-7366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50000"/>
              <a:buFont typeface="Aeroplanes"/>
              <a:buBlip>
                <a:blip r:embed="rId2"/>
              </a:buBlip>
            </a:pPr>
            <a:r>
              <a:rPr lang="en-US" sz="3400" b="1">
                <a:solidFill>
                  <a:srgbClr val="000000"/>
                </a:solidFill>
                <a:latin typeface="Comic Sans MS" pitchFamily="66" charset="0"/>
              </a:rPr>
              <a:t>War industries work.</a:t>
            </a:r>
            <a:br>
              <a:rPr lang="en-US" sz="3400" b="1">
                <a:solidFill>
                  <a:srgbClr val="000000"/>
                </a:solidFill>
                <a:latin typeface="Comic Sans MS" pitchFamily="66" charset="0"/>
              </a:rPr>
            </a:br>
            <a:endParaRPr lang="en-US" sz="3400" b="1">
              <a:solidFill>
                <a:srgbClr val="000000"/>
              </a:solidFill>
              <a:latin typeface="Comic Sans MS" pitchFamily="66" charset="0"/>
            </a:endParaRPr>
          </a:p>
          <a:p>
            <a:pPr marL="796925" indent="-7366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50000"/>
              <a:buFont typeface="Aeroplanes"/>
              <a:buBlip>
                <a:blip r:embed="rId2"/>
              </a:buBlip>
            </a:pPr>
            <a:r>
              <a:rPr lang="en-US" sz="3400" b="1">
                <a:solidFill>
                  <a:srgbClr val="000000"/>
                </a:solidFill>
                <a:latin typeface="Comic Sans MS" pitchFamily="66" charset="0"/>
              </a:rPr>
              <a:t>Enlistment in segregated </a:t>
            </a:r>
            <a:br>
              <a:rPr lang="en-US" sz="34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400" b="1">
                <a:solidFill>
                  <a:srgbClr val="000000"/>
                </a:solidFill>
                <a:latin typeface="Comic Sans MS" pitchFamily="66" charset="0"/>
              </a:rPr>
              <a:t>units.</a:t>
            </a:r>
          </a:p>
        </p:txBody>
      </p:sp>
    </p:spTree>
    <p:extLst>
      <p:ext uri="{BB962C8B-B14F-4D97-AF65-F5344CB8AC3E}">
        <p14:creationId xmlns:p14="http://schemas.microsoft.com/office/powerpoint/2010/main" val="3717633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127125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True Sons of Freedom</a:t>
            </a:r>
          </a:p>
        </p:txBody>
      </p:sp>
      <p:pic>
        <p:nvPicPr>
          <p:cNvPr id="44035" name="Picture 3" descr="WW1poster-True Sons of Freedom - blacks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"/>
          <a:stretch>
            <a:fillRect/>
          </a:stretch>
        </p:blipFill>
        <p:spPr bwMode="auto">
          <a:xfrm>
            <a:off x="3352800" y="1219200"/>
            <a:ext cx="4252913" cy="51816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39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467600" cy="960438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For “Colored” Men in Service</a:t>
            </a:r>
          </a:p>
        </p:txBody>
      </p:sp>
      <p:pic>
        <p:nvPicPr>
          <p:cNvPr id="45059" name="Picture 3" descr="WW1poster-Colored Men in Service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1219200"/>
            <a:ext cx="3332162" cy="52578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259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391400" cy="13716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African-Americans on a Troop Ship Headed for France</a:t>
            </a:r>
          </a:p>
        </p:txBody>
      </p:sp>
      <p:pic>
        <p:nvPicPr>
          <p:cNvPr id="46083" name="Picture 5" descr="photo-African-Americans on Troop Ship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070" r="2222" b="3294"/>
          <a:stretch>
            <a:fillRect/>
          </a:stretch>
        </p:blipFill>
        <p:spPr bwMode="auto">
          <a:xfrm>
            <a:off x="2209800" y="1828800"/>
            <a:ext cx="6477000" cy="46482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82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391400" cy="15240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“Rescuing a Negro During the Race Riots in Chicago”, 1919</a:t>
            </a:r>
          </a:p>
        </p:txBody>
      </p:sp>
      <p:pic>
        <p:nvPicPr>
          <p:cNvPr id="47107" name="Picture 5" descr="photo-Chicago Race Riots -1919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3590" r="3235" b="15128"/>
          <a:stretch>
            <a:fillRect/>
          </a:stretch>
        </p:blipFill>
        <p:spPr bwMode="auto">
          <a:xfrm>
            <a:off x="2057400" y="2074863"/>
            <a:ext cx="6705600" cy="3944937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8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WordArt 2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57912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3.  New American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Immigrants</a:t>
            </a:r>
          </a:p>
        </p:txBody>
      </p:sp>
    </p:spTree>
    <p:extLst>
      <p:ext uri="{BB962C8B-B14F-4D97-AF65-F5344CB8AC3E}">
        <p14:creationId xmlns:p14="http://schemas.microsoft.com/office/powerpoint/2010/main" val="3744404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7315200" cy="11430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The “Flag of Liberty” </a:t>
            </a:r>
            <a:b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</a:b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Represents All of Us!</a:t>
            </a:r>
          </a:p>
        </p:txBody>
      </p:sp>
      <p:pic>
        <p:nvPicPr>
          <p:cNvPr id="49155" name="Picture 5" descr="WW1poster-Remember the Flag of Liberty - immigrants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3473450" cy="50292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81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i_want_you_2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4165600" cy="54864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1828800" y="106363"/>
            <a:ext cx="68580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507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The Most Famous Recruitment Poster</a:t>
            </a:r>
            <a:endParaRPr lang="en-US" sz="3600">
              <a:solidFill>
                <a:srgbClr val="000000"/>
              </a:solidFill>
              <a:latin typeface="Eurostil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72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76200"/>
            <a:ext cx="6477000" cy="7620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We are ALL Americans!</a:t>
            </a:r>
          </a:p>
        </p:txBody>
      </p:sp>
      <p:pic>
        <p:nvPicPr>
          <p:cNvPr id="50179" name="Picture 5" descr="WW1poster-Americans All-Victory Liberty Loan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1066800"/>
            <a:ext cx="3668712" cy="55626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40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52400"/>
            <a:ext cx="7467600" cy="1050925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United War Work Campaign</a:t>
            </a:r>
          </a:p>
        </p:txBody>
      </p:sp>
      <p:pic>
        <p:nvPicPr>
          <p:cNvPr id="51203" name="Picture 5" descr="WW1poster-Jewish Welfare Board - Bond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1066800"/>
            <a:ext cx="3770312" cy="55626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01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7239000" cy="12192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American Committee for Relief in the Near East</a:t>
            </a:r>
          </a:p>
        </p:txBody>
      </p:sp>
      <p:pic>
        <p:nvPicPr>
          <p:cNvPr id="52227" name="Picture 7" descr="WW1poster-Relief in the Near East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t="2879" r="7808" b="3566"/>
          <a:stretch>
            <a:fillRect/>
          </a:stretch>
        </p:blipFill>
        <p:spPr bwMode="auto">
          <a:xfrm>
            <a:off x="3733800" y="1600200"/>
            <a:ext cx="3429000" cy="49530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2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WordArt 2"/>
          <p:cNvSpPr>
            <a:spLocks noChangeArrowheads="1" noChangeShapeType="1" noTextEdit="1"/>
          </p:cNvSpPr>
          <p:nvPr/>
        </p:nvSpPr>
        <p:spPr bwMode="auto">
          <a:xfrm>
            <a:off x="2667000" y="1485900"/>
            <a:ext cx="5410200" cy="354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Wartime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Propaganda</a:t>
            </a:r>
          </a:p>
        </p:txBody>
      </p:sp>
    </p:spTree>
    <p:extLst>
      <p:ext uri="{BB962C8B-B14F-4D97-AF65-F5344CB8AC3E}">
        <p14:creationId xmlns:p14="http://schemas.microsoft.com/office/powerpoint/2010/main" val="3745953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81000"/>
            <a:ext cx="7315200" cy="1325563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The Committee of Public Information (George Creel)</a:t>
            </a: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2133600" y="2362200"/>
            <a:ext cx="655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738188" indent="-738188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Font typeface="Aeroplanes"/>
              <a:buBlip>
                <a:blip r:embed="rId2"/>
              </a:buBlip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America’s “Propaganda Minister?”</a:t>
            </a:r>
            <a:br>
              <a:rPr lang="en-US" sz="3600" b="1">
                <a:solidFill>
                  <a:srgbClr val="000000"/>
                </a:solidFill>
                <a:latin typeface="Comic Sans MS" pitchFamily="66" charset="0"/>
              </a:rPr>
            </a:br>
            <a:endParaRPr lang="en-US" sz="3600" b="1">
              <a:solidFill>
                <a:srgbClr val="000000"/>
              </a:solidFill>
              <a:latin typeface="Comic Sans MS" pitchFamily="66" charset="0"/>
            </a:endParaRPr>
          </a:p>
          <a:p>
            <a:pPr marL="738188" indent="-738188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Font typeface="Aeroplanes"/>
              <a:buBlip>
                <a:blip r:embed="rId2"/>
              </a:buBlip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Anti-Germanism.</a:t>
            </a:r>
            <a:br>
              <a:rPr lang="en-US" sz="3600" b="1">
                <a:solidFill>
                  <a:srgbClr val="000000"/>
                </a:solidFill>
                <a:latin typeface="Comic Sans MS" pitchFamily="66" charset="0"/>
              </a:rPr>
            </a:br>
            <a:endParaRPr lang="en-US" sz="3600" b="1">
              <a:solidFill>
                <a:srgbClr val="000000"/>
              </a:solidFill>
              <a:latin typeface="Comic Sans MS" pitchFamily="66" charset="0"/>
            </a:endParaRPr>
          </a:p>
          <a:p>
            <a:pPr marL="738188" indent="-738188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Font typeface="Aeroplanes"/>
              <a:buBlip>
                <a:blip r:embed="rId2"/>
              </a:buBlip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Selling American Culture.</a:t>
            </a:r>
          </a:p>
        </p:txBody>
      </p:sp>
    </p:spTree>
    <p:extLst>
      <p:ext uri="{BB962C8B-B14F-4D97-AF65-F5344CB8AC3E}">
        <p14:creationId xmlns:p14="http://schemas.microsoft.com/office/powerpoint/2010/main" val="2619843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7086600" cy="9144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“Remember Belgium”</a:t>
            </a:r>
          </a:p>
        </p:txBody>
      </p:sp>
      <p:pic>
        <p:nvPicPr>
          <p:cNvPr id="55299" name="Picture 3" descr="WW1poster-Remember Belgium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219200"/>
            <a:ext cx="3406775" cy="51816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076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12725"/>
            <a:ext cx="7086600" cy="854075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The “Mad Brute”</a:t>
            </a:r>
          </a:p>
        </p:txBody>
      </p:sp>
      <p:pic>
        <p:nvPicPr>
          <p:cNvPr id="56323" name="Picture 3" descr="wwp_3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095375"/>
            <a:ext cx="3481387" cy="5381625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27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52400"/>
            <a:ext cx="6934200" cy="81915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Beat Back the “Hun”</a:t>
            </a:r>
          </a:p>
        </p:txBody>
      </p:sp>
      <p:pic>
        <p:nvPicPr>
          <p:cNvPr id="57347" name="Picture 3" descr="WW1poster-Beat Back the Hun with Liberty Bonds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143000"/>
            <a:ext cx="3638550" cy="54864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08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239000" cy="792163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The “Menace of the Seas”</a:t>
            </a:r>
          </a:p>
        </p:txBody>
      </p:sp>
      <p:pic>
        <p:nvPicPr>
          <p:cNvPr id="58371" name="Picture 3" descr="WW1poster-Help Crush the Menace of the Sea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1143000"/>
            <a:ext cx="3536950" cy="54102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86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WordArt 2"/>
          <p:cNvSpPr>
            <a:spLocks noChangeArrowheads="1" noChangeShapeType="1" noTextEdit="1"/>
          </p:cNvSpPr>
          <p:nvPr/>
        </p:nvSpPr>
        <p:spPr bwMode="auto">
          <a:xfrm>
            <a:off x="2438400" y="1447800"/>
            <a:ext cx="6019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Attacks 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000066"/>
                  </a:outerShdw>
                </a:effectLst>
                <a:latin typeface="PosterBodoni BT"/>
              </a:rPr>
              <a:t>Civil Liberties</a:t>
            </a:r>
          </a:p>
        </p:txBody>
      </p:sp>
    </p:spTree>
    <p:extLst>
      <p:ext uri="{BB962C8B-B14F-4D97-AF65-F5344CB8AC3E}">
        <p14:creationId xmlns:p14="http://schemas.microsoft.com/office/powerpoint/2010/main" val="3934150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WW1poster-Defend Your Country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1066800"/>
            <a:ext cx="3754437" cy="54864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828800" y="136525"/>
            <a:ext cx="7162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507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Uncle Sam—He the Man!</a:t>
            </a:r>
            <a:endParaRPr lang="en-US" sz="4000">
              <a:solidFill>
                <a:srgbClr val="000000"/>
              </a:solidFill>
              <a:latin typeface="Eurostil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51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76200"/>
            <a:ext cx="7239000" cy="1341438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Government Excess &amp; Threats to the Civil Liberties of Americans</a:t>
            </a: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1828800" y="1828800"/>
            <a:ext cx="7086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1.  </a:t>
            </a:r>
            <a:r>
              <a:rPr lang="en-US" sz="3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Espionage Act</a:t>
            </a:r>
            <a:r>
              <a:rPr lang="en-US" sz="3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3400" b="1">
                <a:solidFill>
                  <a:srgbClr val="000000"/>
                </a:solidFill>
                <a:latin typeface="Comic Sans MS" pitchFamily="66" charset="0"/>
              </a:rPr>
              <a:t>– 1917</a:t>
            </a:r>
            <a:br>
              <a:rPr lang="en-US" sz="34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000" b="1">
                <a:solidFill>
                  <a:srgbClr val="000000"/>
                </a:solidFill>
                <a:latin typeface="Comic Sans MS" pitchFamily="66" charset="0"/>
              </a:rPr>
              <a:t>    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- forbade actions that 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    obstructed recruitment or 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    efforts to promote 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    insubordination in the military.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  - ordered the Postmaster General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    to remove Leftist materials 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    from the mail.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  - fines of up to $10,000 and/or</a:t>
            </a:r>
            <a:br>
              <a:rPr lang="en-US" sz="28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    up to 20 years in prison.</a:t>
            </a:r>
          </a:p>
        </p:txBody>
      </p:sp>
    </p:spTree>
    <p:extLst>
      <p:ext uri="{BB962C8B-B14F-4D97-AF65-F5344CB8AC3E}">
        <p14:creationId xmlns:p14="http://schemas.microsoft.com/office/powerpoint/2010/main" val="457627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25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76200"/>
            <a:ext cx="7543800" cy="1219200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Government Excess &amp; Threats </a:t>
            </a:r>
            <a:br>
              <a:rPr lang="en-US" sz="3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</a:br>
            <a:r>
              <a:rPr lang="en-US" sz="3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to the Civil Liberties of Americans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1676400" y="1600200"/>
            <a:ext cx="7467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2.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Sedition Act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– 1918</a:t>
            </a:r>
            <a:br>
              <a:rPr lang="en-US" sz="3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500" b="1">
                <a:solidFill>
                  <a:srgbClr val="000000"/>
                </a:solidFill>
                <a:latin typeface="Comic Sans MS" pitchFamily="66" charset="0"/>
              </a:rPr>
              <a:t>- it was a crime to speak against the </a:t>
            </a:r>
            <a:br>
              <a:rPr lang="en-US" sz="25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500" b="1">
                <a:solidFill>
                  <a:srgbClr val="000000"/>
                </a:solidFill>
                <a:latin typeface="Comic Sans MS" pitchFamily="66" charset="0"/>
              </a:rPr>
              <a:t>    purchase of war bonds or </a:t>
            </a: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willfully</a:t>
            </a:r>
            <a:b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    utter, print, write or publish any</a:t>
            </a:r>
            <a:b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    disloyal, profane, scurrilous, or</a:t>
            </a:r>
            <a:b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    abusive language</a:t>
            </a:r>
            <a:r>
              <a:rPr lang="en-US" sz="2500" b="1" i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500" b="1">
                <a:solidFill>
                  <a:srgbClr val="000000"/>
                </a:solidFill>
                <a:latin typeface="Comic Sans MS" pitchFamily="66" charset="0"/>
              </a:rPr>
              <a:t>about this form of US</a:t>
            </a:r>
            <a:br>
              <a:rPr lang="en-US" sz="25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500" b="1">
                <a:solidFill>
                  <a:srgbClr val="000000"/>
                </a:solidFill>
                <a:latin typeface="Comic Sans MS" pitchFamily="66" charset="0"/>
              </a:rPr>
              <a:t>    Govt., the US Constitution, or the US</a:t>
            </a:r>
            <a:br>
              <a:rPr lang="en-US" sz="25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500" b="1">
                <a:solidFill>
                  <a:srgbClr val="000000"/>
                </a:solidFill>
                <a:latin typeface="Comic Sans MS" pitchFamily="66" charset="0"/>
              </a:rPr>
              <a:t>    armed forces or to </a:t>
            </a: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willfully urge, incite,</a:t>
            </a:r>
            <a:b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    or advocate any curtailment of </a:t>
            </a:r>
            <a:b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    production</a:t>
            </a:r>
            <a:r>
              <a:rPr lang="en-US" sz="2500" b="1">
                <a:solidFill>
                  <a:srgbClr val="0066FF"/>
                </a:solidFill>
                <a:latin typeface="Comic Sans MS" pitchFamily="66" charset="0"/>
              </a:rPr>
              <a:t> of things </a:t>
            </a: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necessary or </a:t>
            </a:r>
            <a:b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    essential to the prosecution of the</a:t>
            </a:r>
            <a:b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    war…with intent of such curtailment to</a:t>
            </a:r>
            <a:b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    cripple or hinder, the US in the</a:t>
            </a:r>
            <a:b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    prosecution of the war.</a:t>
            </a:r>
          </a:p>
        </p:txBody>
      </p:sp>
    </p:spTree>
    <p:extLst>
      <p:ext uri="{BB962C8B-B14F-4D97-AF65-F5344CB8AC3E}">
        <p14:creationId xmlns:p14="http://schemas.microsoft.com/office/powerpoint/2010/main" val="1325023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26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58763"/>
            <a:ext cx="7391400" cy="854075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Government Excess &amp; Threats </a:t>
            </a:r>
            <a:br>
              <a:rPr 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</a:br>
            <a:r>
              <a:rPr 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to the Civil Liberties of Americans</a:t>
            </a: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1752600" y="1600200"/>
            <a:ext cx="7391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3.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Schenck v. US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– 1919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- in ordinary times the mailing of the</a:t>
            </a:r>
            <a:br>
              <a:rPr lang="en-US" sz="2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     leaflets would have been protected by the</a:t>
            </a:r>
            <a:br>
              <a:rPr lang="en-US" sz="2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     1</a:t>
            </a:r>
            <a:r>
              <a:rPr lang="en-US" sz="2200" b="1" baseline="30000">
                <a:solidFill>
                  <a:srgbClr val="000000"/>
                </a:solidFill>
                <a:latin typeface="Comic Sans MS" pitchFamily="66" charset="0"/>
              </a:rPr>
              <a:t>st </a:t>
            </a: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Amendment.</a:t>
            </a:r>
            <a:br>
              <a:rPr lang="en-US" sz="2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   - BUT, every act of speech must be judged</a:t>
            </a:r>
            <a:br>
              <a:rPr lang="en-US" sz="2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     acc. to the circumstances in which it was</a:t>
            </a:r>
            <a:br>
              <a:rPr lang="en-US" sz="2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     spoken.</a:t>
            </a:r>
            <a:br>
              <a:rPr lang="en-US" sz="2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   -</a:t>
            </a:r>
            <a:r>
              <a:rPr lang="en-US" sz="2200" b="1" i="1">
                <a:solidFill>
                  <a:srgbClr val="0066FF"/>
                </a:solidFill>
                <a:latin typeface="Comic Sans MS" pitchFamily="66" charset="0"/>
              </a:rPr>
              <a:t>The most stringent protection of free</a:t>
            </a:r>
            <a:br>
              <a:rPr lang="en-US" sz="22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200" b="1" i="1">
                <a:solidFill>
                  <a:srgbClr val="0066FF"/>
                </a:solidFill>
                <a:latin typeface="Comic Sans MS" pitchFamily="66" charset="0"/>
              </a:rPr>
              <a:t>     speech would not protect a man in falsely</a:t>
            </a:r>
            <a:br>
              <a:rPr lang="en-US" sz="22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200" b="1" i="1">
                <a:solidFill>
                  <a:srgbClr val="0066FF"/>
                </a:solidFill>
                <a:latin typeface="Comic Sans MS" pitchFamily="66" charset="0"/>
              </a:rPr>
              <a:t>     shouting fire in a theater and causing a</a:t>
            </a:r>
            <a:br>
              <a:rPr lang="en-US" sz="22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200" b="1" i="1">
                <a:solidFill>
                  <a:srgbClr val="0066FF"/>
                </a:solidFill>
                <a:latin typeface="Comic Sans MS" pitchFamily="66" charset="0"/>
              </a:rPr>
              <a:t>     panic.</a:t>
            </a:r>
            <a:r>
              <a:rPr lang="en-US" sz="2200" b="1" i="1">
                <a:solidFill>
                  <a:srgbClr val="FFC3B5"/>
                </a:solidFill>
                <a:latin typeface="Comic Sans MS" pitchFamily="66" charset="0"/>
              </a:rPr>
              <a:t> </a:t>
            </a: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[Justice Oliver Wendell Holmes]</a:t>
            </a:r>
            <a:br>
              <a:rPr lang="en-US" sz="2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   - If an act of speech posed a </a:t>
            </a:r>
            <a:r>
              <a:rPr lang="en-US" sz="2200" b="1" u="sng">
                <a:solidFill>
                  <a:srgbClr val="CC3300"/>
                </a:solidFill>
                <a:latin typeface="Comic Sans MS" pitchFamily="66" charset="0"/>
              </a:rPr>
              <a:t>clear and</a:t>
            </a:r>
            <a:r>
              <a:rPr lang="en-US" sz="2200" b="1">
                <a:solidFill>
                  <a:srgbClr val="CC3300"/>
                </a:solidFill>
                <a:latin typeface="Comic Sans MS" pitchFamily="66" charset="0"/>
              </a:rPr>
              <a:t> </a:t>
            </a:r>
            <a:br>
              <a:rPr lang="en-US" sz="2200" b="1">
                <a:solidFill>
                  <a:srgbClr val="CC3300"/>
                </a:solidFill>
                <a:latin typeface="Comic Sans MS" pitchFamily="66" charset="0"/>
              </a:rPr>
            </a:br>
            <a:r>
              <a:rPr lang="en-US" sz="2200" b="1">
                <a:solidFill>
                  <a:srgbClr val="CC3300"/>
                </a:solidFill>
                <a:latin typeface="Comic Sans MS" pitchFamily="66" charset="0"/>
              </a:rPr>
              <a:t>     </a:t>
            </a:r>
            <a:r>
              <a:rPr lang="en-US" sz="2200" b="1" u="sng">
                <a:solidFill>
                  <a:srgbClr val="CC3300"/>
                </a:solidFill>
                <a:latin typeface="Comic Sans MS" pitchFamily="66" charset="0"/>
              </a:rPr>
              <a:t>present danger</a:t>
            </a: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, then Congress had </a:t>
            </a:r>
            <a:br>
              <a:rPr lang="en-US" sz="2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     the power to restrain such speech.</a:t>
            </a:r>
          </a:p>
        </p:txBody>
      </p:sp>
    </p:spTree>
    <p:extLst>
      <p:ext uri="{BB962C8B-B14F-4D97-AF65-F5344CB8AC3E}">
        <p14:creationId xmlns:p14="http://schemas.microsoft.com/office/powerpoint/2010/main" val="1805497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27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34963"/>
            <a:ext cx="7315200" cy="1112837"/>
          </a:xfrm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Government Excess &amp; Threats </a:t>
            </a:r>
            <a:br>
              <a:rPr lang="en-US" sz="3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</a:br>
            <a:r>
              <a:rPr lang="en-US" sz="3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to the Civil Liberties of Americans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1828800" y="1905000"/>
            <a:ext cx="7086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4.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  <a:r>
              <a:rPr lang="en-US" sz="32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Abrams v. US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– 1919</a:t>
            </a:r>
            <a:br>
              <a:rPr lang="en-US" sz="3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en-US" sz="2500" b="1">
                <a:solidFill>
                  <a:srgbClr val="000000"/>
                </a:solidFill>
                <a:latin typeface="Comic Sans MS" pitchFamily="66" charset="0"/>
              </a:rPr>
              <a:t>- majority ruling --&gt; cited Holmes’</a:t>
            </a:r>
            <a:br>
              <a:rPr lang="en-US" sz="25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500" b="1">
                <a:solidFill>
                  <a:srgbClr val="000000"/>
                </a:solidFill>
                <a:latin typeface="Comic Sans MS" pitchFamily="66" charset="0"/>
              </a:rPr>
              <a:t>      “Clear and present danger” doctrine.</a:t>
            </a:r>
            <a:br>
              <a:rPr lang="en-US" sz="25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500" b="1">
                <a:solidFill>
                  <a:srgbClr val="000000"/>
                </a:solidFill>
                <a:latin typeface="Comic Sans MS" pitchFamily="66" charset="0"/>
              </a:rPr>
              <a:t>    - Holmes &amp; Brandeis dissented:</a:t>
            </a:r>
            <a:br>
              <a:rPr lang="en-US" sz="25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500" b="1">
                <a:solidFill>
                  <a:srgbClr val="000000"/>
                </a:solidFill>
                <a:latin typeface="Comic Sans MS" pitchFamily="66" charset="0"/>
              </a:rPr>
              <a:t>	     </a:t>
            </a: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The best test of truth is the</a:t>
            </a:r>
            <a:b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         power of the thought to get </a:t>
            </a:r>
            <a:b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         itself accepted in the competition</a:t>
            </a:r>
            <a:b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         of the market, denying that a</a:t>
            </a:r>
            <a:b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        “silly leaflet” published by an</a:t>
            </a:r>
            <a:b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        “unknown man” constituted such a</a:t>
            </a:r>
            <a:b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2500" b="1" i="1">
                <a:solidFill>
                  <a:srgbClr val="0066FF"/>
                </a:solidFill>
                <a:latin typeface="Comic Sans MS" pitchFamily="66" charset="0"/>
              </a:rPr>
              <a:t>         danger.</a:t>
            </a:r>
          </a:p>
        </p:txBody>
      </p:sp>
    </p:spTree>
    <p:extLst>
      <p:ext uri="{BB962C8B-B14F-4D97-AF65-F5344CB8AC3E}">
        <p14:creationId xmlns:p14="http://schemas.microsoft.com/office/powerpoint/2010/main" val="1853005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heet_music_over_ther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4800600" cy="5410200"/>
          </a:xfr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1828800" y="166688"/>
            <a:ext cx="7239000" cy="671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World War I American “Anthem”</a:t>
            </a:r>
          </a:p>
        </p:txBody>
      </p:sp>
    </p:spTree>
    <p:extLst>
      <p:ext uri="{BB962C8B-B14F-4D97-AF65-F5344CB8AC3E}">
        <p14:creationId xmlns:p14="http://schemas.microsoft.com/office/powerpoint/2010/main" val="538068537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2057400" y="685800"/>
            <a:ext cx="7010400" cy="5578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Johnnie get your gun, get your gun, 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get your gun,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Take it on the run, on the run, on 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the run,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Hear them calling you and me,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Every son of liberty.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Hurry right away, no delay, go 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today,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Make your daddy glad to have had 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such a lad,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Tell your sweetheart not to pine,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To be proud her boy's in line.</a:t>
            </a:r>
          </a:p>
        </p:txBody>
      </p:sp>
    </p:spTree>
    <p:extLst>
      <p:ext uri="{BB962C8B-B14F-4D97-AF65-F5344CB8AC3E}">
        <p14:creationId xmlns:p14="http://schemas.microsoft.com/office/powerpoint/2010/main" val="187260660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1905000" y="685800"/>
            <a:ext cx="7010400" cy="5578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Over there, over there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Send the word, send the word over 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there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That the Yanks are coming, the 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Yanks are coming,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drums rum-tumming everywhere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 prepare, say a prayer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Send the word, send the word to 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beware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We'll be over, we're coming over,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 we won't come back till it's 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over, over there!</a:t>
            </a:r>
          </a:p>
        </p:txBody>
      </p:sp>
    </p:spTree>
    <p:extLst>
      <p:ext uri="{BB962C8B-B14F-4D97-AF65-F5344CB8AC3E}">
        <p14:creationId xmlns:p14="http://schemas.microsoft.com/office/powerpoint/2010/main" val="2501970067"/>
      </p:ext>
    </p:extLst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1905000" y="746125"/>
            <a:ext cx="7239000" cy="5578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Johnnie get your gun, get your gun, 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get your gun,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Johnnie show the Hun you're a son 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of a gun,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Hoist the flag and let her fly,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Yankee Doodle do or die.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Pack your little kit, show your grit, 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do your bit,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Yankees to the ranks from the towns 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and the tanks,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Make your momma proud of you  </a:t>
            </a:r>
            <a:b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 the old Red </a:t>
            </a:r>
            <a:r>
              <a: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White</a:t>
            </a: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and </a:t>
            </a:r>
            <a:r>
              <a:rPr lang="en-US" sz="30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Blue</a:t>
            </a: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420496"/>
      </p:ext>
    </p:ext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362</Words>
  <Application>Microsoft Office PowerPoint</Application>
  <PresentationFormat>On-screen Show (4:3)</PresentationFormat>
  <Paragraphs>81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1917 – Selective Service Act</vt:lpstr>
      <vt:lpstr>PowerPoint Presentation</vt:lpstr>
      <vt:lpstr>U. S. Food Administration</vt:lpstr>
      <vt:lpstr>U. S. Food Administration</vt:lpstr>
      <vt:lpstr>U. S. Food Administration</vt:lpstr>
      <vt:lpstr>National War Garden Commission</vt:lpstr>
      <vt:lpstr>U. S. School Garden Army</vt:lpstr>
      <vt:lpstr>U. S. Fuel Administration</vt:lpstr>
      <vt:lpstr>U. S. Fuel Administration</vt:lpstr>
      <vt:lpstr>Results of This New Organization of the Economy?</vt:lpstr>
      <vt:lpstr>PowerPoint Presentation</vt:lpstr>
      <vt:lpstr>PowerPoint Presentation</vt:lpstr>
      <vt:lpstr>YWCA – The Blue Triangle</vt:lpstr>
      <vt:lpstr>Munitions Work</vt:lpstr>
      <vt:lpstr>The Girls They Left Behind Do Their Bit!</vt:lpstr>
      <vt:lpstr>Women Used In Recruitment</vt:lpstr>
      <vt:lpstr>Even Grandma Buys Liberty  Bonds</vt:lpstr>
      <vt:lpstr>The Red Cross - Greatest  Mother in the World</vt:lpstr>
      <vt:lpstr>National League for Woman’s  Service</vt:lpstr>
      <vt:lpstr>PowerPoint Presentation</vt:lpstr>
      <vt:lpstr>Opportunities for  African-Americans in WW1</vt:lpstr>
      <vt:lpstr>True Sons of Freedom</vt:lpstr>
      <vt:lpstr>For “Colored” Men in Service</vt:lpstr>
      <vt:lpstr>African-Americans on a Troop Ship Headed for France</vt:lpstr>
      <vt:lpstr>“Rescuing a Negro During the Race Riots in Chicago”, 1919</vt:lpstr>
      <vt:lpstr>PowerPoint Presentation</vt:lpstr>
      <vt:lpstr>The “Flag of Liberty”  Represents All of Us!</vt:lpstr>
      <vt:lpstr>We are ALL Americans!</vt:lpstr>
      <vt:lpstr>United War Work Campaign</vt:lpstr>
      <vt:lpstr>American Committee for Relief in the Near East</vt:lpstr>
      <vt:lpstr>PowerPoint Presentation</vt:lpstr>
      <vt:lpstr>The Committee of Public Information (George Creel)</vt:lpstr>
      <vt:lpstr>“Remember Belgium”</vt:lpstr>
      <vt:lpstr>The “Mad Brute”</vt:lpstr>
      <vt:lpstr>Beat Back the “Hun”</vt:lpstr>
      <vt:lpstr>The “Menace of the Seas”</vt:lpstr>
      <vt:lpstr>PowerPoint Presentation</vt:lpstr>
      <vt:lpstr>Government Excess &amp; Threats to the Civil Liberties of Americans</vt:lpstr>
      <vt:lpstr>Government Excess &amp; Threats  to the Civil Liberties of Americans</vt:lpstr>
      <vt:lpstr>Government Excess &amp; Threats  to the Civil Liberties of Americans</vt:lpstr>
      <vt:lpstr>Government Excess &amp; Threats  to the Civil Liberties of Americans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 I: War at Home</dc:title>
  <dc:creator>Administrator</dc:creator>
  <cp:lastModifiedBy>Administrator</cp:lastModifiedBy>
  <cp:revision>5</cp:revision>
  <dcterms:created xsi:type="dcterms:W3CDTF">2012-04-18T22:17:46Z</dcterms:created>
  <dcterms:modified xsi:type="dcterms:W3CDTF">2012-04-18T22:37:56Z</dcterms:modified>
</cp:coreProperties>
</file>