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71" r:id="rId10"/>
  </p:sldMasterIdLst>
  <p:sldIdLst>
    <p:sldId id="274" r:id="rId11"/>
    <p:sldId id="257" r:id="rId12"/>
    <p:sldId id="258" r:id="rId13"/>
    <p:sldId id="271" r:id="rId14"/>
    <p:sldId id="259" r:id="rId15"/>
    <p:sldId id="260" r:id="rId16"/>
    <p:sldId id="261" r:id="rId17"/>
    <p:sldId id="262" r:id="rId18"/>
    <p:sldId id="265" r:id="rId19"/>
    <p:sldId id="266" r:id="rId20"/>
    <p:sldId id="270" r:id="rId21"/>
    <p:sldId id="273" r:id="rId22"/>
    <p:sldId id="263" r:id="rId23"/>
    <p:sldId id="267" r:id="rId24"/>
    <p:sldId id="268" r:id="rId25"/>
    <p:sldId id="269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1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3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5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6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8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7179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A3960C-6A1F-4377-BD75-CFD2D27C52F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55CBC-4EF5-410A-B66F-C34177187AB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326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533400"/>
            <a:ext cx="7620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907808-5E41-4C31-A51D-8772778AF5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183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1BC536-E929-4714-A450-D9F064229C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348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033B2A-6F42-4EF3-86DD-0AFD307666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916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34860C94-9138-4192-959F-91B59DD7E7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78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95074-559F-4071-8DC2-62E87E4DC4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600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DEB73-5F58-4FE5-AC3E-C50D8FB3BC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959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C1828-3E4A-44AB-991A-9775BD86BD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56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4EC7C-C847-411E-A3EF-61D3FFF5A3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421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AB479-534B-4386-AED4-65C8A6A61A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25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B5A64-1A0B-47ED-AF8B-D97BBD6C81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6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63D6-FCED-45AB-B6E9-373DFF89157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247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C62D1-1B5D-469E-9D10-DD1E6CE05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411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A9281-B50D-46BE-B841-011A994712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000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E3D9-F516-44A2-8401-666C454E6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701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5B22C-A224-4041-A6EE-409232B0AC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322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533400"/>
            <a:ext cx="7620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907808-5E41-4C31-A51D-8772778AF5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500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1BC536-E929-4714-A450-D9F064229C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7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033B2A-6F42-4EF3-86DD-0AFD307666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7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1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3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5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6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8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7179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A3960C-6A1F-4377-BD75-CFD2D27C52F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3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E5AA0-C475-40B6-988B-9BDD1DC55D3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51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3E4B-74F0-439B-B560-ED5B1CC3FCA7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2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B1B2-3785-4BCB-92E8-F28E7049C5F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4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8F534-CA66-4934-A162-DC03EAABD34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1F76F-E073-4E91-A877-74119EE723E3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63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4D58-CB91-4587-B507-02A1FF84D98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02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8166-7CAB-4B26-A672-FC824EC4465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0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E5AA0-C475-40B6-988B-9BDD1DC55D3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48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3382-FFA5-4A1B-B127-667A2C1EF9AC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44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55CBC-4EF5-410A-B66F-C34177187AB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43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63D6-FCED-45AB-B6E9-373DFF89157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61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1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3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5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6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8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7179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A3960C-6A1F-4377-BD75-CFD2D27C52F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09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E5AA0-C475-40B6-988B-9BDD1DC55D3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93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3E4B-74F0-439B-B560-ED5B1CC3FCA7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44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B1B2-3785-4BCB-92E8-F28E7049C5F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20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8F534-CA66-4934-A162-DC03EAABD34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5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1F76F-E073-4E91-A877-74119EE723E3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71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4D58-CB91-4587-B507-02A1FF84D98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2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3E4B-74F0-439B-B560-ED5B1CC3FCA7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93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8166-7CAB-4B26-A672-FC824EC4465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94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3382-FFA5-4A1B-B127-667A2C1EF9AC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17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55CBC-4EF5-410A-B66F-C34177187AB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13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63D6-FCED-45AB-B6E9-373DFF89157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30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1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3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5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6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8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7179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A3960C-6A1F-4377-BD75-CFD2D27C52F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66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E5AA0-C475-40B6-988B-9BDD1DC55D3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63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3E4B-74F0-439B-B560-ED5B1CC3FCA7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75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B1B2-3785-4BCB-92E8-F28E7049C5F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55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8F534-CA66-4934-A162-DC03EAABD34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77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1F76F-E073-4E91-A877-74119EE723E3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2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B1B2-3785-4BCB-92E8-F28E7049C5F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3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4D58-CB91-4587-B507-02A1FF84D98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52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8166-7CAB-4B26-A672-FC824EC4465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49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3382-FFA5-4A1B-B127-667A2C1EF9AC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66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55CBC-4EF5-410A-B66F-C34177187AB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54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63D6-FCED-45AB-B6E9-373DFF89157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57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1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3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5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6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8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7179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A3960C-6A1F-4377-BD75-CFD2D27C52F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9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E5AA0-C475-40B6-988B-9BDD1DC55D3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4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3E4B-74F0-439B-B560-ED5B1CC3FCA7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076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B1B2-3785-4BCB-92E8-F28E7049C5F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97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8F534-CA66-4934-A162-DC03EAABD34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5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8F534-CA66-4934-A162-DC03EAABD34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83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1F76F-E073-4E91-A877-74119EE723E3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398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4D58-CB91-4587-B507-02A1FF84D98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1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8166-7CAB-4B26-A672-FC824EC4465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23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3382-FFA5-4A1B-B127-667A2C1EF9AC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56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55CBC-4EF5-410A-B66F-C34177187AB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07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63D6-FCED-45AB-B6E9-373DFF89157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992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1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3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5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6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8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7179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A3960C-6A1F-4377-BD75-CFD2D27C52F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4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E5AA0-C475-40B6-988B-9BDD1DC55D3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14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3E4B-74F0-439B-B560-ED5B1CC3FCA7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916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B1B2-3785-4BCB-92E8-F28E7049C5F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3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1F76F-E073-4E91-A877-74119EE723E3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20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8F534-CA66-4934-A162-DC03EAABD34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411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1F76F-E073-4E91-A877-74119EE723E3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86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4D58-CB91-4587-B507-02A1FF84D98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198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8166-7CAB-4B26-A672-FC824EC4465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823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3382-FFA5-4A1B-B127-667A2C1EF9AC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715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55CBC-4EF5-410A-B66F-C34177187AB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02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63D6-FCED-45AB-B6E9-373DFF89157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239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1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3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5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6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8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7179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A3960C-6A1F-4377-BD75-CFD2D27C52F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543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E5AA0-C475-40B6-988B-9BDD1DC55D3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556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3E4B-74F0-439B-B560-ED5B1CC3FCA7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1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4D58-CB91-4587-B507-02A1FF84D98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21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B1B2-3785-4BCB-92E8-F28E7049C5F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243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8F534-CA66-4934-A162-DC03EAABD34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706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1F76F-E073-4E91-A877-74119EE723E3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90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4D58-CB91-4587-B507-02A1FF84D98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081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8166-7CAB-4B26-A672-FC824EC4465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22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3382-FFA5-4A1B-B127-667A2C1EF9AC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799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55CBC-4EF5-410A-B66F-C34177187AB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801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63D6-FCED-45AB-B6E9-373DFF89157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8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1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3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5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6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178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7179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A3960C-6A1F-4377-BD75-CFD2D27C52F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830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E5AA0-C475-40B6-988B-9BDD1DC55D3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1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8166-7CAB-4B26-A672-FC824EC4465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488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3E4B-74F0-439B-B560-ED5B1CC3FCA7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654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B1B2-3785-4BCB-92E8-F28E7049C5F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986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8F534-CA66-4934-A162-DC03EAABD34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116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1F76F-E073-4E91-A877-74119EE723E3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668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4D58-CB91-4587-B507-02A1FF84D98E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994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8166-7CAB-4B26-A672-FC824EC4465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340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3382-FFA5-4A1B-B127-667A2C1EF9AC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811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55CBC-4EF5-410A-B66F-C34177187ABD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080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63D6-FCED-45AB-B6E9-373DFF891579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097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34860C94-9138-4192-959F-91B59DD7E7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0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BD1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3382-FFA5-4A1B-B127-667A2C1EF9AC}" type="slidenum">
              <a:rPr lang="en-US">
                <a:solidFill>
                  <a:srgbClr val="EBD189"/>
                </a:solidFill>
              </a:rPr>
              <a:pPr/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568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95074-559F-4071-8DC2-62E87E4DC4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116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DEB73-5F58-4FE5-AC3E-C50D8FB3BC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824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C1828-3E4A-44AB-991A-9775BD86BD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416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4EC7C-C847-411E-A3EF-61D3FFF5A3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706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AB479-534B-4386-AED4-65C8A6A61A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587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B5A64-1A0B-47ED-AF8B-D97BBD6C81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441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C62D1-1B5D-469E-9D10-DD1E6CE05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276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A9281-B50D-46BE-B841-011A994712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680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E3D9-F516-44A2-8401-666C454E6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814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5B22C-A224-4041-A6EE-409232B0AC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2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6154" name="Picture 10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258A3-313C-4D96-AB85-9334EC7BAC84}" type="slidenum">
              <a:rPr lang="en-US">
                <a:solidFill>
                  <a:srgbClr val="EBD1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216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892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893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07208919-1C30-49EE-AC5E-FF5029EA9EA5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7894" name="Picture 1030" descr="strtegic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3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6154" name="Picture 10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258A3-313C-4D96-AB85-9334EC7BAC84}" type="slidenum">
              <a:rPr lang="en-US">
                <a:solidFill>
                  <a:srgbClr val="EBD1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295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6154" name="Picture 10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258A3-313C-4D96-AB85-9334EC7BAC84}" type="slidenum">
              <a:rPr lang="en-US">
                <a:solidFill>
                  <a:srgbClr val="EBD1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21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6154" name="Picture 10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258A3-313C-4D96-AB85-9334EC7BAC84}" type="slidenum">
              <a:rPr lang="en-US">
                <a:solidFill>
                  <a:srgbClr val="EBD1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598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6154" name="Picture 10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258A3-313C-4D96-AB85-9334EC7BAC84}" type="slidenum">
              <a:rPr lang="en-US">
                <a:solidFill>
                  <a:srgbClr val="EBD1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268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6154" name="Picture 10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258A3-313C-4D96-AB85-9334EC7BAC84}" type="slidenum">
              <a:rPr lang="en-US">
                <a:solidFill>
                  <a:srgbClr val="EBD1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324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6154" name="Picture 10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258A3-313C-4D96-AB85-9334EC7BAC84}" type="slidenum">
              <a:rPr lang="en-US">
                <a:solidFill>
                  <a:srgbClr val="EBD1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08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6154" name="Picture 10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BD189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258A3-313C-4D96-AB85-9334EC7BAC84}" type="slidenum">
              <a:rPr lang="en-US">
                <a:solidFill>
                  <a:srgbClr val="EBD1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035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892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893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07208919-1C30-49EE-AC5E-FF5029EA9EA5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7894" name="Picture 1030" descr="strtegic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1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orldatlas.com/webimage/countrys/europe/balkans.htm" TargetMode="Externa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Entry into WW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0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Lusitania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3356414" cy="4267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34491"/>
            <a:ext cx="331427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8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html.slidesharecdn.com/wwi1bss2-120126174657-phpapp01/output012.png?13276217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5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225829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 descr="https://encrypted-tbn1.google.com/images?q=tbn:ANd9GcQ6vDoutgWh1a1epiOuUF5rP18c6fhJ9aLWx6kowLYbKrqRcnQ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657475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37338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AEAEA"/>
                </a:solidFill>
              </a:rPr>
              <a:t>He kept us out of the war….Election of 1916</a:t>
            </a:r>
          </a:p>
        </p:txBody>
      </p:sp>
    </p:spTree>
    <p:extLst>
      <p:ext uri="{BB962C8B-B14F-4D97-AF65-F5344CB8AC3E}">
        <p14:creationId xmlns:p14="http://schemas.microsoft.com/office/powerpoint/2010/main" val="15954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EAEAEA"/>
                </a:solidFill>
                <a:latin typeface="Arial Narrow" pitchFamily="34" charset="0"/>
              </a:rPr>
              <a:t>The Zimmerman Telegram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90600" y="1143000"/>
            <a:ext cx="78486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A secret note from the German foreign secretary, Arthur Zimmerman, to the German minister in Mexico.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	The telegram instructed the German minister to urge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	the Mexican Government to attack the United States if the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	United States declared war on Germany.  If they would do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	this then Germany would help Mexico regain territory they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	lost to America after the Mexican War. 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66800" y="518160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Anti-German feelings soared in the United States when news of this telegram was revealed.</a:t>
            </a:r>
          </a:p>
        </p:txBody>
      </p:sp>
    </p:spTree>
    <p:extLst>
      <p:ext uri="{BB962C8B-B14F-4D97-AF65-F5344CB8AC3E}">
        <p14:creationId xmlns:p14="http://schemas.microsoft.com/office/powerpoint/2010/main" val="87038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990600"/>
            <a:ext cx="4801809" cy="515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80" y="685800"/>
            <a:ext cx="3358519" cy="448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077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04800"/>
            <a:ext cx="5238750" cy="61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03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447800" y="3216275"/>
            <a:ext cx="36576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>
                <a:solidFill>
                  <a:srgbClr val="996600"/>
                </a:solidFill>
                <a:latin typeface="Comic Sans MS" pitchFamily="66" charset="0"/>
              </a:rPr>
              <a:t>The Yanks</a:t>
            </a:r>
            <a:br>
              <a:rPr lang="en-US" sz="4400" b="1">
                <a:solidFill>
                  <a:srgbClr val="996600"/>
                </a:solidFill>
                <a:latin typeface="Comic Sans MS" pitchFamily="66" charset="0"/>
              </a:rPr>
            </a:br>
            <a:r>
              <a:rPr lang="en-US" sz="4400" b="1">
                <a:solidFill>
                  <a:srgbClr val="996600"/>
                </a:solidFill>
                <a:latin typeface="Comic Sans MS" pitchFamily="66" charset="0"/>
              </a:rPr>
              <a:t>Are Coming!</a:t>
            </a:r>
          </a:p>
        </p:txBody>
      </p:sp>
      <p:pic>
        <p:nvPicPr>
          <p:cNvPr id="140291" name="Picture 3" descr="poster-Pershing's Crusader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1450" r="2583" b="2899"/>
          <a:stretch>
            <a:fillRect/>
          </a:stretch>
        </p:blipFill>
        <p:spPr>
          <a:xfrm>
            <a:off x="5373688" y="2057400"/>
            <a:ext cx="2978150" cy="4572000"/>
          </a:xfr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292" name="Picture 4" descr="NYTimes-US declares war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/>
          <a:stretch>
            <a:fillRect/>
          </a:stretch>
        </p:blipFill>
        <p:spPr>
          <a:xfrm>
            <a:off x="1600200" y="228600"/>
            <a:ext cx="7239000" cy="1631950"/>
          </a:xfr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7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600" y="15240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EAEAEA"/>
                </a:solidFill>
                <a:latin typeface="Arial Narrow" pitchFamily="34" charset="0"/>
              </a:rPr>
              <a:t>American Entrance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EAEAEA"/>
                </a:solidFill>
                <a:latin typeface="Arial Narrow" pitchFamily="34" charset="0"/>
              </a:rPr>
              <a:t>3 Main Reasons For American Entrance Into World War I: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1. Sinking of the Lusitania and other merchant ships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66800" y="25146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2. The Zimmerman Telegram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066800" y="3200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3. The Revolution in Russia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990600" y="464820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On April 6</a:t>
            </a:r>
            <a:r>
              <a:rPr lang="en-US" sz="2400" baseline="30000">
                <a:solidFill>
                  <a:srgbClr val="EAEAEA"/>
                </a:solidFill>
                <a:latin typeface="Arial Narrow" pitchFamily="34" charset="0"/>
              </a:rPr>
              <a:t>th</a:t>
            </a: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, 1917, President Woodrow Wilson signed a Declaration of War, and the United States entered World War I.</a:t>
            </a:r>
          </a:p>
        </p:txBody>
      </p:sp>
    </p:spTree>
    <p:extLst>
      <p:ext uri="{BB962C8B-B14F-4D97-AF65-F5344CB8AC3E}">
        <p14:creationId xmlns:p14="http://schemas.microsoft.com/office/powerpoint/2010/main" val="15493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3" grpId="0" autoUpdateAnimBg="0"/>
      <p:bldP spid="17414" grpId="0" autoUpdateAnimBg="0"/>
      <p:bldP spid="17415" grpId="0" autoUpdateAnimBg="0"/>
      <p:bldP spid="174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>
                <a:solidFill>
                  <a:srgbClr val="EAEAEA"/>
                </a:solidFill>
                <a:latin typeface="Bell MT" pitchFamily="18" charset="0"/>
              </a:rPr>
              <a:t>TIMELINE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62000" y="1143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EAEAEA"/>
                </a:solidFill>
                <a:latin typeface="Arial Narrow" pitchFamily="34" charset="0"/>
              </a:rPr>
              <a:t>1900 – 1914</a:t>
            </a: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: Beginning of World War I in Europe (events leading up to)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EAEAEA"/>
                </a:solidFill>
                <a:latin typeface="Arial Narrow" pitchFamily="34" charset="0"/>
              </a:rPr>
              <a:t>1914 – 1917</a:t>
            </a: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: Europe was in World War I (US not involved)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057400" y="33528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EAEAEA"/>
                </a:solidFill>
                <a:latin typeface="Arial Narrow" pitchFamily="34" charset="0"/>
              </a:rPr>
              <a:t>1917 – 1918</a:t>
            </a: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: US declares War (we get involved)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429000" y="4419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EAEAEA"/>
                </a:solidFill>
                <a:latin typeface="Arial Narrow" pitchFamily="34" charset="0"/>
              </a:rPr>
              <a:t>1918</a:t>
            </a: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 – The War Ends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219200" y="548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NAMES: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362200" y="5486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EAEAEA"/>
                </a:solidFill>
                <a:latin typeface="Arial Narrow" pitchFamily="34" charset="0"/>
              </a:rPr>
              <a:t>The Great War</a:t>
            </a:r>
          </a:p>
        </p:txBody>
      </p:sp>
    </p:spTree>
    <p:extLst>
      <p:ext uri="{BB962C8B-B14F-4D97-AF65-F5344CB8AC3E}">
        <p14:creationId xmlns:p14="http://schemas.microsoft.com/office/powerpoint/2010/main" val="20739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autoUpdateAnimBg="0"/>
      <p:bldP spid="2053" grpId="0" autoUpdateAnimBg="0"/>
      <p:bldP spid="2054" grpId="0" autoUpdateAnimBg="0"/>
      <p:bldP spid="2055" grpId="0" autoUpdateAnimBg="0"/>
      <p:bldP spid="2056" grpId="0" autoUpdateAnimBg="0"/>
      <p:bldP spid="205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5400000">
            <a:off x="-2857500" y="3162300"/>
            <a:ext cx="6553200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C4B596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CBCBCB"/>
                  </a:outerShdw>
                </a:effectLst>
                <a:latin typeface="Arial Narrow"/>
              </a:rPr>
              <a:t>Tensions In Europe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143000" y="228600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EAEAEA"/>
                </a:solidFill>
                <a:latin typeface="Arial Narrow" pitchFamily="34" charset="0"/>
              </a:rPr>
              <a:t>3</a:t>
            </a:r>
            <a:r>
              <a:rPr lang="en-US" sz="3200">
                <a:solidFill>
                  <a:srgbClr val="EAEAEA"/>
                </a:solidFill>
                <a:latin typeface="Arial Narrow" pitchFamily="34" charset="0"/>
              </a:rPr>
              <a:t> </a:t>
            </a:r>
            <a:r>
              <a:rPr lang="en-US" sz="3200" b="1">
                <a:solidFill>
                  <a:srgbClr val="EAEAEA"/>
                </a:solidFill>
                <a:latin typeface="Arial Narrow" pitchFamily="34" charset="0"/>
              </a:rPr>
              <a:t>SPARKS THAT FUELED THE FIRE</a:t>
            </a:r>
            <a:r>
              <a:rPr lang="en-US" sz="3200">
                <a:solidFill>
                  <a:srgbClr val="EAEAEA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1. </a:t>
            </a:r>
            <a:r>
              <a:rPr lang="en-US" sz="2400" b="1">
                <a:solidFill>
                  <a:srgbClr val="EAEAEA"/>
                </a:solidFill>
                <a:latin typeface="Arial Narrow" pitchFamily="34" charset="0"/>
              </a:rPr>
              <a:t>Nationalism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600200" y="1600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Fight for freedom and self-government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66800" y="2438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2. </a:t>
            </a:r>
            <a:r>
              <a:rPr lang="en-US" sz="2400" b="1">
                <a:solidFill>
                  <a:srgbClr val="EAEAEA"/>
                </a:solidFill>
                <a:latin typeface="Arial Narrow" pitchFamily="34" charset="0"/>
              </a:rPr>
              <a:t>Imperialism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600200" y="2971800"/>
            <a:ext cx="563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One country wants to control politics and economies of another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066800" y="4114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3. </a:t>
            </a:r>
            <a:r>
              <a:rPr lang="en-US" sz="2400" b="1">
                <a:solidFill>
                  <a:srgbClr val="EAEAEA"/>
                </a:solidFill>
                <a:latin typeface="Arial Narrow" pitchFamily="34" charset="0"/>
              </a:rPr>
              <a:t>Militarism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676400" y="4572000"/>
            <a:ext cx="502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Building up strong armed forces preparing for war</a:t>
            </a:r>
          </a:p>
        </p:txBody>
      </p:sp>
    </p:spTree>
    <p:extLst>
      <p:ext uri="{BB962C8B-B14F-4D97-AF65-F5344CB8AC3E}">
        <p14:creationId xmlns:p14="http://schemas.microsoft.com/office/powerpoint/2010/main" val="406909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utoUpdateAnimBg="0"/>
      <p:bldP spid="1029" grpId="0" autoUpdateAnimBg="0"/>
      <p:bldP spid="1030" grpId="0" autoUpdateAnimBg="0"/>
      <p:bldP spid="1031" grpId="0" autoUpdateAnimBg="0"/>
      <p:bldP spid="1032" grpId="0" autoUpdateAnimBg="0"/>
      <p:bldP spid="1033" grpId="0" autoUpdateAnimBg="0"/>
      <p:bldP spid="10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wwnorton.com/college/history/ralph/ralimage/map34w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10703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8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EAEAEA"/>
                </a:solidFill>
                <a:latin typeface="Arial Narrow" pitchFamily="34" charset="0"/>
              </a:rPr>
              <a:t>The Balkans In Crisis</a:t>
            </a:r>
          </a:p>
        </p:txBody>
      </p:sp>
      <p:pic>
        <p:nvPicPr>
          <p:cNvPr id="8198" name="Picture 6" descr="Map of Balkan, Source: http://www.worldatlas.com/webimage/countrys/europe/balkans.ht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3657600" cy="314007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90600" y="838200"/>
            <a:ext cx="7848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For years, Nationalism had caused turmoil in the Balkan Peninsula. Various Nationalist groups also sought freedom from Austria-Hungary.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On June 28</a:t>
            </a:r>
            <a:r>
              <a:rPr lang="en-US" sz="2400" baseline="30000">
                <a:solidFill>
                  <a:srgbClr val="EAEAEA"/>
                </a:solidFill>
                <a:latin typeface="Arial Narrow" pitchFamily="34" charset="0"/>
              </a:rPr>
              <a:t>th</a:t>
            </a: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, 1914, Archduke Franz Ferdinand, heir to the Austrian throne, visited Sarajevo.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876800" y="2209800"/>
            <a:ext cx="42672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EAEAEA"/>
              </a:solidFill>
              <a:latin typeface="Arial Narrow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EAEAEA"/>
                </a:solidFill>
                <a:latin typeface="Arial Narrow" pitchFamily="34" charset="0"/>
              </a:rPr>
              <a:t>Sarajevo was the capital of Bosnia, which was a part of Austria-Hungary.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EAEAEA"/>
                </a:solidFill>
                <a:latin typeface="Arial Narrow" pitchFamily="34" charset="0"/>
              </a:rPr>
              <a:t>As the Archduke rode through the city in an open car, a Serbian nationalist through a bomb into the car.  The Archduke quickly threw it out before it exploded only to be fatally shot by </a:t>
            </a:r>
            <a:r>
              <a:rPr lang="en-US" sz="2400" dirty="0" err="1">
                <a:solidFill>
                  <a:srgbClr val="EAEAEA"/>
                </a:solidFill>
                <a:latin typeface="Arial Narrow" pitchFamily="34" charset="0"/>
              </a:rPr>
              <a:t>Gavrilo</a:t>
            </a:r>
            <a:r>
              <a:rPr lang="en-US" sz="2400" dirty="0">
                <a:solidFill>
                  <a:srgbClr val="EAEAEA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EAEAEA"/>
                </a:solidFill>
                <a:latin typeface="Arial Narrow" pitchFamily="34" charset="0"/>
              </a:rPr>
              <a:t>Princip</a:t>
            </a:r>
            <a:r>
              <a:rPr lang="en-US" sz="2400" dirty="0">
                <a:solidFill>
                  <a:srgbClr val="EAEAEA"/>
                </a:solidFill>
                <a:latin typeface="Arial Narrow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EAEAEA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9" grpId="0" autoUpdateAnimBg="0"/>
      <p:bldP spid="820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EAEAEA"/>
                </a:solidFill>
                <a:latin typeface="Arial Narrow" pitchFamily="34" charset="0"/>
              </a:rPr>
              <a:t>Alliances Lead To War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Triple Alliance a.k.a Central Powers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00200" y="1447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Germany, Austria-Hungary, Italy, Bulgaria, Turkey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90600" y="2057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Triple Entente a.k.a. Allied Powers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600200" y="2590800"/>
            <a:ext cx="655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France, Russia, Britain, Serbia, Belgium </a:t>
            </a:r>
            <a:r>
              <a:rPr lang="en-US" sz="2000">
                <a:solidFill>
                  <a:srgbClr val="EAEAEA"/>
                </a:solidFill>
                <a:latin typeface="Arial Narrow" pitchFamily="34" charset="0"/>
              </a:rPr>
              <a:t>(by the end of the war 21 nations would join the Allied Powers, including Italy)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66800" y="3657600"/>
            <a:ext cx="670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EAEAEA"/>
                </a:solidFill>
                <a:latin typeface="Arial Narrow" pitchFamily="34" charset="0"/>
              </a:rPr>
              <a:t>European Declaration of War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143000" y="4572000"/>
            <a:ext cx="8001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July 28</a:t>
            </a:r>
            <a:r>
              <a:rPr lang="en-US" sz="2400" baseline="30000">
                <a:solidFill>
                  <a:srgbClr val="EAEAEA"/>
                </a:solidFill>
                <a:latin typeface="Arial Narrow" pitchFamily="34" charset="0"/>
              </a:rPr>
              <a:t>th</a:t>
            </a: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, 1914 – Austria Hungary declared war on Serbia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August 1</a:t>
            </a:r>
            <a:r>
              <a:rPr lang="en-US" sz="2400" baseline="30000">
                <a:solidFill>
                  <a:srgbClr val="EAEAEA"/>
                </a:solidFill>
                <a:latin typeface="Arial Narrow" pitchFamily="34" charset="0"/>
              </a:rPr>
              <a:t>st</a:t>
            </a: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, 1914 – Germany declared war on Russia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August 3</a:t>
            </a:r>
            <a:r>
              <a:rPr lang="en-US" sz="2400" baseline="30000">
                <a:solidFill>
                  <a:srgbClr val="EAEAEA"/>
                </a:solidFill>
                <a:latin typeface="Arial Narrow" pitchFamily="34" charset="0"/>
              </a:rPr>
              <a:t>rd</a:t>
            </a: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, 1914 – Germany declared war on France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Last but not least…Britain declared war on Germany on August 4th</a:t>
            </a:r>
          </a:p>
        </p:txBody>
      </p:sp>
    </p:spTree>
    <p:extLst>
      <p:ext uri="{BB962C8B-B14F-4D97-AF65-F5344CB8AC3E}">
        <p14:creationId xmlns:p14="http://schemas.microsoft.com/office/powerpoint/2010/main" val="32413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0" grpId="0" autoUpdateAnimBg="0"/>
      <p:bldP spid="9221" grpId="0" autoUpdateAnimBg="0"/>
      <p:bldP spid="9222" grpId="0" autoUpdateAnimBg="0"/>
      <p:bldP spid="9223" grpId="0" autoUpdateAnimBg="0"/>
      <p:bldP spid="9224" grpId="0" autoUpdateAnimBg="0"/>
      <p:bldP spid="922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632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EAEAEA"/>
                </a:solidFill>
                <a:latin typeface="Arial Narrow" pitchFamily="34" charset="0"/>
              </a:rPr>
              <a:t>AMERICAN NEUTRALITY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79248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EAEAEA"/>
                </a:solidFill>
                <a:latin typeface="Arial Narrow" pitchFamily="34" charset="0"/>
              </a:rPr>
              <a:t>Public Opinion was Divided</a:t>
            </a: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 -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®"/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The US had longstanding ties with Britain due to the fact that we shared the same language, culture, and traditions.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®"/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 Trade increased more with the Allied Powers than it did with the Central Powers.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®"/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 On the other hand, 8 million Americans were of German or Austrian decent.  The Irish favored the Central Powers as well.</a:t>
            </a:r>
          </a:p>
        </p:txBody>
      </p:sp>
    </p:spTree>
    <p:extLst>
      <p:ext uri="{BB962C8B-B14F-4D97-AF65-F5344CB8AC3E}">
        <p14:creationId xmlns:p14="http://schemas.microsoft.com/office/powerpoint/2010/main" val="27950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EAEAEA"/>
                </a:solidFill>
                <a:latin typeface="Arial Narrow" pitchFamily="34" charset="0"/>
              </a:rPr>
              <a:t>Submarine Warfare/ The </a:t>
            </a:r>
            <a:r>
              <a:rPr lang="en-US" sz="4000" b="1" i="1">
                <a:solidFill>
                  <a:srgbClr val="EAEAEA"/>
                </a:solidFill>
                <a:latin typeface="Arial Narrow" pitchFamily="34" charset="0"/>
              </a:rPr>
              <a:t>Lusitania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66800" y="9906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90600" y="1295400"/>
            <a:ext cx="79248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®"/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 Submarines were known as U-Boats during this time.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®"/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 U-Boats moved slowly, and were made out of a thin metal that could be destroyed easily.  For this reason they torpedoed any ship in sight.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®"/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 One of the ships they torpedoed was a British passenger ship called the </a:t>
            </a:r>
            <a:r>
              <a:rPr lang="en-US" sz="2400" i="1">
                <a:solidFill>
                  <a:srgbClr val="EAEAEA"/>
                </a:solidFill>
                <a:latin typeface="Arial Narrow" pitchFamily="34" charset="0"/>
              </a:rPr>
              <a:t>Lusitania</a:t>
            </a: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®"/>
            </a:pPr>
            <a:r>
              <a:rPr lang="en-US" sz="2400">
                <a:solidFill>
                  <a:srgbClr val="EAEAEA"/>
                </a:solidFill>
                <a:latin typeface="Arial Narrow" pitchFamily="34" charset="0"/>
              </a:rPr>
              <a:t> 1,200 people died from this explosion, and 128 of them were Americans.</a:t>
            </a:r>
          </a:p>
        </p:txBody>
      </p:sp>
    </p:spTree>
    <p:extLst>
      <p:ext uri="{BB962C8B-B14F-4D97-AF65-F5344CB8AC3E}">
        <p14:creationId xmlns:p14="http://schemas.microsoft.com/office/powerpoint/2010/main" val="7336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  <p:bldP spid="133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1371600" y="212725"/>
            <a:ext cx="7620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996600"/>
                </a:solidFill>
                <a:latin typeface="Comic Sans MS" pitchFamily="66" charset="0"/>
              </a:rPr>
              <a:t>Allied Ships Sunk by U-Boats</a:t>
            </a:r>
          </a:p>
        </p:txBody>
      </p:sp>
      <p:pic>
        <p:nvPicPr>
          <p:cNvPr id="193541" name="Picture 5" descr="map-ships sunk by UBoats-1916to191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150938"/>
            <a:ext cx="3962400" cy="2963862"/>
          </a:xfr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543" name="Picture 7" descr="map-ships sunk by UBoats-1917to191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657600"/>
            <a:ext cx="3733800" cy="2924175"/>
          </a:xfr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0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557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Factory</vt:lpstr>
      <vt:lpstr>1_Factory</vt:lpstr>
      <vt:lpstr>2_Factory</vt:lpstr>
      <vt:lpstr>3_Factory</vt:lpstr>
      <vt:lpstr>4_Factory</vt:lpstr>
      <vt:lpstr>5_Factory</vt:lpstr>
      <vt:lpstr>6_Factory</vt:lpstr>
      <vt:lpstr>7_Factory</vt:lpstr>
      <vt:lpstr>Strategic</vt:lpstr>
      <vt:lpstr>1_Strategic</vt:lpstr>
      <vt:lpstr>U.S. Entry into WW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Lusitania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Entry into WWI</dc:title>
  <dc:creator>Administrator</dc:creator>
  <cp:lastModifiedBy>Administrator</cp:lastModifiedBy>
  <cp:revision>5</cp:revision>
  <dcterms:created xsi:type="dcterms:W3CDTF">2012-04-17T18:05:10Z</dcterms:created>
  <dcterms:modified xsi:type="dcterms:W3CDTF">2012-04-17T18:59:54Z</dcterms:modified>
</cp:coreProperties>
</file>