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9" r:id="rId14"/>
    <p:sldId id="270" r:id="rId15"/>
    <p:sldId id="272" r:id="rId16"/>
    <p:sldId id="271" r:id="rId17"/>
    <p:sldId id="273" r:id="rId18"/>
    <p:sldId id="274" r:id="rId19"/>
    <p:sldId id="278"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30495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87659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319165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410719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288118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133412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205202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425551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408939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385155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B53A2-842D-4D9E-B1BF-4892CA1BAA58}" type="datetimeFigureOut">
              <a:rPr lang="en-US" smtClean="0"/>
              <a:t>3/19/2012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96C6C-B301-4569-9919-38C02996558E}" type="slidenum">
              <a:rPr lang="en-US" smtClean="0"/>
              <a:t>‹#›</a:t>
            </a:fld>
            <a:endParaRPr lang="en-US" dirty="0"/>
          </a:p>
        </p:txBody>
      </p:sp>
    </p:spTree>
    <p:extLst>
      <p:ext uri="{BB962C8B-B14F-4D97-AF65-F5344CB8AC3E}">
        <p14:creationId xmlns:p14="http://schemas.microsoft.com/office/powerpoint/2010/main" val="266700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B53A2-842D-4D9E-B1BF-4892CA1BAA58}" type="datetimeFigureOut">
              <a:rPr lang="en-US" smtClean="0"/>
              <a:t>3/19/2012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96C6C-B301-4569-9919-38C02996558E}" type="slidenum">
              <a:rPr lang="en-US" smtClean="0"/>
              <a:t>‹#›</a:t>
            </a:fld>
            <a:endParaRPr lang="en-US" dirty="0"/>
          </a:p>
        </p:txBody>
      </p:sp>
    </p:spTree>
    <p:extLst>
      <p:ext uri="{BB962C8B-B14F-4D97-AF65-F5344CB8AC3E}">
        <p14:creationId xmlns:p14="http://schemas.microsoft.com/office/powerpoint/2010/main" val="423903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dc7fZonjD1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yxaJY8UZxn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archives.gov/education/lessons/homestead-ac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prr.org/Museum/Map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West after Civil War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7549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587" y="457200"/>
            <a:ext cx="6820614" cy="6284709"/>
          </a:xfrm>
        </p:spPr>
      </p:pic>
    </p:spTree>
    <p:extLst>
      <p:ext uri="{BB962C8B-B14F-4D97-AF65-F5344CB8AC3E}">
        <p14:creationId xmlns:p14="http://schemas.microsoft.com/office/powerpoint/2010/main" val="734245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3"/>
            <a:ext cx="4572000" cy="4524315"/>
          </a:xfrm>
          <a:prstGeom prst="rect">
            <a:avLst/>
          </a:prstGeom>
        </p:spPr>
        <p:txBody>
          <a:bodyPr>
            <a:spAutoFit/>
          </a:bodyPr>
          <a:lstStyle/>
          <a:p>
            <a:r>
              <a:rPr lang="en-US" dirty="0"/>
              <a:t>I am tired of fighting.  Our chiefs are killed.  Looking Glass is dead.  Toohulhulsote is dead.  The old men are all dead.  It is the young men who say yes or no. He who led the young men is dead. </a:t>
            </a:r>
          </a:p>
          <a:p>
            <a:r>
              <a:rPr lang="en-US" dirty="0"/>
              <a:t>     It is cold and we have no blankets.  The little children are freezing to death.  My people, some of them, have run away to the hills and have no blankets, no food.  No one knows where they are--perhaps freezing to death.  I want to have time to look for my children and see how many I can find.  Maybe I shall find them among the dead. </a:t>
            </a:r>
          </a:p>
          <a:p>
            <a:r>
              <a:rPr lang="en-US" dirty="0"/>
              <a:t>     Hear me, my chiefs.  I am tired.  My heart is sick and sad.  From where the sun now stands, I will fight no more forever. </a:t>
            </a:r>
          </a:p>
        </p:txBody>
      </p:sp>
      <p:sp>
        <p:nvSpPr>
          <p:cNvPr id="3" name="TextBox 2"/>
          <p:cNvSpPr txBox="1"/>
          <p:nvPr/>
        </p:nvSpPr>
        <p:spPr>
          <a:xfrm>
            <a:off x="1981200" y="533400"/>
            <a:ext cx="5257800" cy="461665"/>
          </a:xfrm>
          <a:prstGeom prst="rect">
            <a:avLst/>
          </a:prstGeom>
          <a:noFill/>
        </p:spPr>
        <p:txBody>
          <a:bodyPr wrap="square" rtlCol="0">
            <a:spAutoFit/>
          </a:bodyPr>
          <a:lstStyle/>
          <a:p>
            <a:pPr algn="ctr"/>
            <a:r>
              <a:rPr lang="en-US" sz="2400" dirty="0" smtClean="0"/>
              <a:t>Chief Joseph’s Speech</a:t>
            </a:r>
            <a:endParaRPr lang="en-US" sz="2400" dirty="0"/>
          </a:p>
        </p:txBody>
      </p:sp>
    </p:spTree>
    <p:extLst>
      <p:ext uri="{BB962C8B-B14F-4D97-AF65-F5344CB8AC3E}">
        <p14:creationId xmlns:p14="http://schemas.microsoft.com/office/powerpoint/2010/main" val="1423234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473" y="346455"/>
            <a:ext cx="6705600" cy="646331"/>
          </a:xfrm>
          <a:prstGeom prst="rect">
            <a:avLst/>
          </a:prstGeom>
          <a:noFill/>
        </p:spPr>
        <p:txBody>
          <a:bodyPr wrap="square" rtlCol="0">
            <a:spAutoFit/>
          </a:bodyPr>
          <a:lstStyle/>
          <a:p>
            <a:pPr algn="ctr"/>
            <a:r>
              <a:rPr lang="en-US" sz="3600" b="1" dirty="0" smtClean="0"/>
              <a:t>Battle of Little Bighorn</a:t>
            </a:r>
          </a:p>
        </p:txBody>
      </p:sp>
      <p:sp>
        <p:nvSpPr>
          <p:cNvPr id="3" name="TextBox 2"/>
          <p:cNvSpPr txBox="1"/>
          <p:nvPr/>
        </p:nvSpPr>
        <p:spPr>
          <a:xfrm>
            <a:off x="1219200" y="1219200"/>
            <a:ext cx="7467600" cy="4801314"/>
          </a:xfrm>
          <a:prstGeom prst="rect">
            <a:avLst/>
          </a:prstGeom>
          <a:noFill/>
        </p:spPr>
        <p:txBody>
          <a:bodyPr wrap="square" rtlCol="0">
            <a:spAutoFit/>
          </a:bodyPr>
          <a:lstStyle/>
          <a:p>
            <a:r>
              <a:rPr lang="en-US" dirty="0" smtClean="0"/>
              <a:t>Gold Rush in the Blackhills causes the Indians to unite in opposition to the white intrusion. </a:t>
            </a:r>
          </a:p>
          <a:p>
            <a:endParaRPr lang="en-US" dirty="0"/>
          </a:p>
          <a:p>
            <a:r>
              <a:rPr lang="en-US" dirty="0" smtClean="0"/>
              <a:t>The Lakota and Cheyenne left the reservation and attacked white settlements.  Their justification was that the Fort Laramie Treaty of 1868 had been broken.</a:t>
            </a:r>
          </a:p>
          <a:p>
            <a:endParaRPr lang="en-US" dirty="0"/>
          </a:p>
          <a:p>
            <a:endParaRPr lang="en-US" dirty="0" smtClean="0"/>
          </a:p>
          <a:p>
            <a:r>
              <a:rPr lang="en-US" dirty="0" smtClean="0"/>
              <a:t>260 soldiers lead by George Armstrong Custer went to push back the Indians despite the warnings that they should wait for reinforcements.  </a:t>
            </a:r>
          </a:p>
          <a:p>
            <a:endParaRPr lang="en-US" dirty="0"/>
          </a:p>
          <a:p>
            <a:endParaRPr lang="en-US" dirty="0" smtClean="0"/>
          </a:p>
          <a:p>
            <a:r>
              <a:rPr lang="en-US" dirty="0" smtClean="0"/>
              <a:t>Custer split his forces and was surrounded by the Indians.  He ordered his men to shoot the horses to make a wall to hide behind.  Despite his efforts he was killed along with 210 of his men.  </a:t>
            </a:r>
          </a:p>
          <a:p>
            <a:endParaRPr lang="en-US" dirty="0"/>
          </a:p>
          <a:p>
            <a:r>
              <a:rPr lang="en-US" dirty="0" smtClean="0"/>
              <a:t>While this battle is often called “Custer’s” last stand, it was also the Indians last stand. </a:t>
            </a:r>
            <a:endParaRPr lang="en-US" dirty="0"/>
          </a:p>
        </p:txBody>
      </p:sp>
    </p:spTree>
    <p:extLst>
      <p:ext uri="{BB962C8B-B14F-4D97-AF65-F5344CB8AC3E}">
        <p14:creationId xmlns:p14="http://schemas.microsoft.com/office/powerpoint/2010/main" val="325512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838200"/>
            <a:ext cx="6477000" cy="523220"/>
          </a:xfrm>
          <a:prstGeom prst="rect">
            <a:avLst/>
          </a:prstGeom>
          <a:noFill/>
        </p:spPr>
        <p:txBody>
          <a:bodyPr wrap="square" rtlCol="0">
            <a:spAutoFit/>
          </a:bodyPr>
          <a:lstStyle/>
          <a:p>
            <a:pPr algn="ctr"/>
            <a:r>
              <a:rPr lang="en-US" sz="2800" b="1" dirty="0" smtClean="0"/>
              <a:t>Battle of Little Bighorn Map</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420090"/>
            <a:ext cx="7010400" cy="5382301"/>
          </a:xfrm>
          <a:prstGeom prst="rect">
            <a:avLst/>
          </a:prstGeom>
        </p:spPr>
      </p:pic>
    </p:spTree>
    <p:extLst>
      <p:ext uri="{BB962C8B-B14F-4D97-AF65-F5344CB8AC3E}">
        <p14:creationId xmlns:p14="http://schemas.microsoft.com/office/powerpoint/2010/main" val="79602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7620000" cy="584775"/>
          </a:xfrm>
          <a:prstGeom prst="rect">
            <a:avLst/>
          </a:prstGeom>
          <a:noFill/>
        </p:spPr>
        <p:txBody>
          <a:bodyPr wrap="square" rtlCol="0">
            <a:spAutoFit/>
          </a:bodyPr>
          <a:lstStyle/>
          <a:p>
            <a:pPr algn="ctr"/>
            <a:r>
              <a:rPr lang="en-US" sz="3200" b="1" dirty="0" smtClean="0"/>
              <a:t>Wounded Knee South Dakota</a:t>
            </a:r>
            <a:endParaRPr lang="en-US" sz="3200" b="1" dirty="0"/>
          </a:p>
        </p:txBody>
      </p:sp>
      <p:sp>
        <p:nvSpPr>
          <p:cNvPr id="3" name="TextBox 2"/>
          <p:cNvSpPr txBox="1"/>
          <p:nvPr/>
        </p:nvSpPr>
        <p:spPr>
          <a:xfrm>
            <a:off x="1143000" y="1752600"/>
            <a:ext cx="7239000" cy="3693319"/>
          </a:xfrm>
          <a:prstGeom prst="rect">
            <a:avLst/>
          </a:prstGeom>
          <a:noFill/>
        </p:spPr>
        <p:txBody>
          <a:bodyPr wrap="square" rtlCol="0">
            <a:spAutoFit/>
          </a:bodyPr>
          <a:lstStyle/>
          <a:p>
            <a:r>
              <a:rPr lang="en-US" dirty="0" smtClean="0"/>
              <a:t>The Paiute Prophet Wavoka had a vision.  If the Indians would perform the Ghost Dance their traditions, culture, and the buffalo would come back.  He also said that the earth would swallow the white man.  </a:t>
            </a:r>
          </a:p>
          <a:p>
            <a:endParaRPr lang="en-US" dirty="0"/>
          </a:p>
          <a:p>
            <a:r>
              <a:rPr lang="en-US" dirty="0" smtClean="0"/>
              <a:t>This was a very inviting idea to Indians who remembered their life prior to white settlement.  </a:t>
            </a:r>
          </a:p>
          <a:p>
            <a:endParaRPr lang="en-US" dirty="0"/>
          </a:p>
          <a:p>
            <a:endParaRPr lang="en-US" dirty="0" smtClean="0"/>
          </a:p>
          <a:p>
            <a:r>
              <a:rPr lang="en-US" dirty="0" smtClean="0"/>
              <a:t>Indians all over the Plains started to perform the Ghost Dance.</a:t>
            </a:r>
          </a:p>
          <a:p>
            <a:endParaRPr lang="en-US" dirty="0"/>
          </a:p>
          <a:p>
            <a:r>
              <a:rPr lang="en-US" dirty="0" smtClean="0"/>
              <a:t>The U.S. Gov.  made it illegal to perform the Ghost Dance.  </a:t>
            </a:r>
          </a:p>
          <a:p>
            <a:endParaRPr lang="en-US" dirty="0"/>
          </a:p>
          <a:p>
            <a:endParaRPr lang="en-US" dirty="0"/>
          </a:p>
        </p:txBody>
      </p:sp>
    </p:spTree>
    <p:extLst>
      <p:ext uri="{BB962C8B-B14F-4D97-AF65-F5344CB8AC3E}">
        <p14:creationId xmlns:p14="http://schemas.microsoft.com/office/powerpoint/2010/main" val="2053178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418" y="3429000"/>
            <a:ext cx="6705600" cy="369332"/>
          </a:xfrm>
          <a:prstGeom prst="rect">
            <a:avLst/>
          </a:prstGeom>
          <a:noFill/>
        </p:spPr>
        <p:txBody>
          <a:bodyPr wrap="square" rtlCol="0">
            <a:spAutoFit/>
          </a:bodyPr>
          <a:lstStyle/>
          <a:p>
            <a:r>
              <a:rPr lang="en-US" dirty="0">
                <a:hlinkClick r:id="rId2"/>
              </a:rPr>
              <a:t>http://www.youtube.com/watch?v=dc7fZonjD1M</a:t>
            </a:r>
            <a:endParaRPr lang="en-US" dirty="0"/>
          </a:p>
        </p:txBody>
      </p:sp>
      <p:sp>
        <p:nvSpPr>
          <p:cNvPr id="3" name="TextBox 2"/>
          <p:cNvSpPr txBox="1"/>
          <p:nvPr/>
        </p:nvSpPr>
        <p:spPr>
          <a:xfrm>
            <a:off x="1600200" y="1143000"/>
            <a:ext cx="6172200" cy="461665"/>
          </a:xfrm>
          <a:prstGeom prst="rect">
            <a:avLst/>
          </a:prstGeom>
          <a:noFill/>
        </p:spPr>
        <p:txBody>
          <a:bodyPr wrap="square" rtlCol="0">
            <a:spAutoFit/>
          </a:bodyPr>
          <a:lstStyle/>
          <a:p>
            <a:pPr algn="ctr"/>
            <a:r>
              <a:rPr lang="en-US" sz="2400" b="1" dirty="0" smtClean="0"/>
              <a:t>Wounded Knee Movie</a:t>
            </a:r>
            <a:endParaRPr lang="en-US" sz="2400" b="1" dirty="0"/>
          </a:p>
        </p:txBody>
      </p:sp>
    </p:spTree>
    <p:extLst>
      <p:ext uri="{BB962C8B-B14F-4D97-AF65-F5344CB8AC3E}">
        <p14:creationId xmlns:p14="http://schemas.microsoft.com/office/powerpoint/2010/main" val="4013875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7391400" cy="5078313"/>
          </a:xfrm>
          <a:prstGeom prst="rect">
            <a:avLst/>
          </a:prstGeom>
          <a:noFill/>
        </p:spPr>
        <p:txBody>
          <a:bodyPr wrap="square" rtlCol="0">
            <a:spAutoFit/>
          </a:bodyPr>
          <a:lstStyle/>
          <a:p>
            <a:r>
              <a:rPr lang="en-US" dirty="0"/>
              <a:t>General Miles sent this telegram from Rapid City to General John Schofield in Washington, D.C. on December 19, 1890:</a:t>
            </a:r>
          </a:p>
          <a:p>
            <a:r>
              <a:rPr lang="en-US" dirty="0"/>
              <a:t> </a:t>
            </a:r>
          </a:p>
          <a:p>
            <a:r>
              <a:rPr lang="en-US" dirty="0"/>
              <a:t>"The difficult Indian problem cannot be solved permanently at this end of the line. It requires the fulfillment of Congress of the treaty obligations that the Indians were entreated and coerced into signing. They signed away a valuable portion of their reservation, and it is now occupied by white people, for which they have received nothing.</a:t>
            </a:r>
          </a:p>
          <a:p>
            <a:r>
              <a:rPr lang="en-US" dirty="0"/>
              <a:t> </a:t>
            </a:r>
          </a:p>
          <a:p>
            <a:r>
              <a:rPr lang="en-US" dirty="0"/>
              <a:t>They understood that ample provision would be made for their support; instead, their supplies have been reduced, and much of the time they have been living on half and two-thirds rations. Their crops, as well as the crops of the white people, for two years have been almost total failures.</a:t>
            </a:r>
          </a:p>
          <a:p>
            <a:r>
              <a:rPr lang="en-US" dirty="0"/>
              <a:t> </a:t>
            </a:r>
          </a:p>
          <a:p>
            <a:r>
              <a:rPr lang="en-US" dirty="0"/>
              <a:t>The dissatisfaction is wide spread, especially among the Sioux, while the </a:t>
            </a:r>
            <a:r>
              <a:rPr lang="en-US" dirty="0" smtClean="0"/>
              <a:t>Cheyenne's </a:t>
            </a:r>
            <a:r>
              <a:rPr lang="en-US" dirty="0"/>
              <a:t>have been on the verge of starvation, and were forced to commit depredations to sustain life. These facts are beyond question, and the evidence is positive and sustained by thousands of witnesses."</a:t>
            </a:r>
          </a:p>
        </p:txBody>
      </p:sp>
    </p:spTree>
    <p:extLst>
      <p:ext uri="{BB962C8B-B14F-4D97-AF65-F5344CB8AC3E}">
        <p14:creationId xmlns:p14="http://schemas.microsoft.com/office/powerpoint/2010/main" val="640859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43000"/>
            <a:ext cx="6781800" cy="646331"/>
          </a:xfrm>
          <a:prstGeom prst="rect">
            <a:avLst/>
          </a:prstGeom>
          <a:noFill/>
        </p:spPr>
        <p:txBody>
          <a:bodyPr wrap="square" rtlCol="0">
            <a:spAutoFit/>
          </a:bodyPr>
          <a:lstStyle/>
          <a:p>
            <a:pPr algn="ctr"/>
            <a:r>
              <a:rPr lang="en-US" sz="3600" b="1" dirty="0" smtClean="0"/>
              <a:t>Dawes Act 1887</a:t>
            </a:r>
            <a:endParaRPr lang="en-US" sz="3600" b="1" dirty="0"/>
          </a:p>
        </p:txBody>
      </p:sp>
      <p:sp>
        <p:nvSpPr>
          <p:cNvPr id="4" name="TextBox 3"/>
          <p:cNvSpPr txBox="1"/>
          <p:nvPr/>
        </p:nvSpPr>
        <p:spPr>
          <a:xfrm>
            <a:off x="1066800" y="2362200"/>
            <a:ext cx="7315200" cy="3139321"/>
          </a:xfrm>
          <a:prstGeom prst="rect">
            <a:avLst/>
          </a:prstGeom>
          <a:noFill/>
        </p:spPr>
        <p:txBody>
          <a:bodyPr wrap="square" rtlCol="0">
            <a:spAutoFit/>
          </a:bodyPr>
          <a:lstStyle/>
          <a:p>
            <a:pPr marL="342900" indent="-342900">
              <a:buAutoNum type="arabicPeriod"/>
            </a:pPr>
            <a:r>
              <a:rPr lang="en-US" dirty="0" smtClean="0"/>
              <a:t>The Dawes Act gave the Indians individual ownership of their land on the reservations.  </a:t>
            </a:r>
          </a:p>
          <a:p>
            <a:pPr marL="342900" indent="-342900">
              <a:buAutoNum type="arabicPeriod"/>
            </a:pPr>
            <a:r>
              <a:rPr lang="en-US" dirty="0" smtClean="0"/>
              <a:t>It was similar to the Homestead Act in the sense that the land was divided then the Indians could choose which piece of land they wanted.  If they didn’t choose one the Department of Interior chose for them.</a:t>
            </a:r>
          </a:p>
          <a:p>
            <a:pPr marL="342900" indent="-342900">
              <a:buAutoNum type="arabicPeriod"/>
            </a:pPr>
            <a:r>
              <a:rPr lang="en-US" dirty="0" smtClean="0"/>
              <a:t>The Act had the intention of assimilating Indians into white society by teaching them about land ownership.  </a:t>
            </a:r>
          </a:p>
          <a:p>
            <a:pPr marL="342900" indent="-342900">
              <a:buAutoNum type="arabicPeriod"/>
            </a:pPr>
            <a:r>
              <a:rPr lang="en-US" dirty="0" smtClean="0"/>
              <a:t>If you own the land you can sell it.  Many Indians did because they didn’t know what else to do.  </a:t>
            </a:r>
          </a:p>
          <a:p>
            <a:pPr marL="342900" indent="-342900">
              <a:buAutoNum type="arabicPeriod"/>
            </a:pPr>
            <a:r>
              <a:rPr lang="en-US" dirty="0" smtClean="0"/>
              <a:t>Today the reservations look like “Swiss-cheese” because whites bought the best pieces of land available.  </a:t>
            </a:r>
            <a:endParaRPr lang="en-US" dirty="0"/>
          </a:p>
        </p:txBody>
      </p:sp>
    </p:spTree>
    <p:extLst>
      <p:ext uri="{BB962C8B-B14F-4D97-AF65-F5344CB8AC3E}">
        <p14:creationId xmlns:p14="http://schemas.microsoft.com/office/powerpoint/2010/main" val="453595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0600"/>
            <a:ext cx="6858000" cy="646331"/>
          </a:xfrm>
          <a:prstGeom prst="rect">
            <a:avLst/>
          </a:prstGeom>
          <a:noFill/>
        </p:spPr>
        <p:txBody>
          <a:bodyPr wrap="square" rtlCol="0">
            <a:spAutoFit/>
          </a:bodyPr>
          <a:lstStyle/>
          <a:p>
            <a:pPr algn="ctr"/>
            <a:r>
              <a:rPr lang="en-US" sz="3600" b="1" dirty="0" smtClean="0"/>
              <a:t>Oklahoma Land Rush 1889</a:t>
            </a:r>
            <a:endParaRPr lang="en-US" sz="3600" b="1" dirty="0"/>
          </a:p>
        </p:txBody>
      </p:sp>
      <p:sp>
        <p:nvSpPr>
          <p:cNvPr id="4" name="TextBox 3"/>
          <p:cNvSpPr txBox="1"/>
          <p:nvPr/>
        </p:nvSpPr>
        <p:spPr>
          <a:xfrm>
            <a:off x="762000" y="1636931"/>
            <a:ext cx="7543800" cy="2308324"/>
          </a:xfrm>
          <a:prstGeom prst="rect">
            <a:avLst/>
          </a:prstGeom>
          <a:noFill/>
        </p:spPr>
        <p:txBody>
          <a:bodyPr wrap="square" rtlCol="0">
            <a:spAutoFit/>
          </a:bodyPr>
          <a:lstStyle/>
          <a:p>
            <a:r>
              <a:rPr lang="en-US" dirty="0" smtClean="0"/>
              <a:t>The last Homestead Act in the lower 48 states.</a:t>
            </a:r>
          </a:p>
          <a:p>
            <a:endParaRPr lang="en-US" dirty="0"/>
          </a:p>
          <a:p>
            <a:r>
              <a:rPr lang="en-US" dirty="0" smtClean="0"/>
              <a:t>Indian Territory was shrunk down and Oklahoma was opened for white settlement.</a:t>
            </a:r>
          </a:p>
          <a:p>
            <a:endParaRPr lang="en-US" dirty="0"/>
          </a:p>
          <a:p>
            <a:r>
              <a:rPr lang="en-US" dirty="0" smtClean="0"/>
              <a:t>There were so many people hungry for land that they </a:t>
            </a:r>
            <a:r>
              <a:rPr lang="en-US" dirty="0" smtClean="0"/>
              <a:t>literally </a:t>
            </a:r>
            <a:r>
              <a:rPr lang="en-US" dirty="0" smtClean="0"/>
              <a:t>raced for it.</a:t>
            </a:r>
          </a:p>
          <a:p>
            <a:endParaRPr lang="en-US" dirty="0"/>
          </a:p>
          <a:p>
            <a:r>
              <a:rPr lang="en-US" dirty="0">
                <a:hlinkClick r:id="rId2"/>
              </a:rPr>
              <a:t>http://www.youtube.com/watch?v=yxaJY8UZxn4</a:t>
            </a:r>
            <a:endParaRPr lang="en-US" dirty="0"/>
          </a:p>
        </p:txBody>
      </p:sp>
    </p:spTree>
    <p:extLst>
      <p:ext uri="{BB962C8B-B14F-4D97-AF65-F5344CB8AC3E}">
        <p14:creationId xmlns:p14="http://schemas.microsoft.com/office/powerpoint/2010/main" val="1788116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7239000" cy="523220"/>
          </a:xfrm>
          <a:prstGeom prst="rect">
            <a:avLst/>
          </a:prstGeom>
          <a:noFill/>
        </p:spPr>
        <p:txBody>
          <a:bodyPr wrap="square" rtlCol="0">
            <a:spAutoFit/>
          </a:bodyPr>
          <a:lstStyle/>
          <a:p>
            <a:pPr algn="ctr"/>
            <a:r>
              <a:rPr lang="en-US" sz="2800" b="1" dirty="0" smtClean="0"/>
              <a:t>Frederick Jackson Turner: Frontier Thesis 1890</a:t>
            </a:r>
            <a:endParaRPr lang="en-US" sz="2800" b="1" dirty="0"/>
          </a:p>
        </p:txBody>
      </p:sp>
      <p:sp>
        <p:nvSpPr>
          <p:cNvPr id="3" name="TextBox 2"/>
          <p:cNvSpPr txBox="1"/>
          <p:nvPr/>
        </p:nvSpPr>
        <p:spPr>
          <a:xfrm>
            <a:off x="990600" y="2133600"/>
            <a:ext cx="7467600" cy="3416320"/>
          </a:xfrm>
          <a:prstGeom prst="rect">
            <a:avLst/>
          </a:prstGeom>
          <a:noFill/>
        </p:spPr>
        <p:txBody>
          <a:bodyPr wrap="square" rtlCol="0">
            <a:spAutoFit/>
          </a:bodyPr>
          <a:lstStyle/>
          <a:p>
            <a:pPr marL="342900" indent="-342900">
              <a:buAutoNum type="arabicPeriod"/>
            </a:pPr>
            <a:r>
              <a:rPr lang="en-US" dirty="0" smtClean="0"/>
              <a:t>Turner argued that the American character was formed by moving west.</a:t>
            </a:r>
          </a:p>
          <a:p>
            <a:pPr marL="342900" indent="-342900">
              <a:buAutoNum type="arabicPeriod"/>
            </a:pPr>
            <a:endParaRPr lang="en-US" dirty="0"/>
          </a:p>
          <a:p>
            <a:pPr marL="342900" indent="-342900">
              <a:buAutoNum type="arabicPeriod"/>
            </a:pPr>
            <a:r>
              <a:rPr lang="en-US" dirty="0" smtClean="0"/>
              <a:t>The west was an escape valve for the American people to throw off European customs, start a new life during economic problems, shed a criminal past etc…</a:t>
            </a:r>
          </a:p>
          <a:p>
            <a:pPr marL="342900" indent="-342900">
              <a:buAutoNum type="arabicPeriod"/>
            </a:pPr>
            <a:r>
              <a:rPr lang="en-US" dirty="0" smtClean="0"/>
              <a:t>The ruggedness of the west formed a rugged American people who could adapt to their environment and come up with new solutions for their problems.  </a:t>
            </a:r>
          </a:p>
          <a:p>
            <a:pPr marL="342900" indent="-342900">
              <a:buAutoNum type="arabicPeriod"/>
            </a:pPr>
            <a:endParaRPr lang="en-US" dirty="0"/>
          </a:p>
          <a:p>
            <a:pPr marL="342900" indent="-342900">
              <a:buAutoNum type="arabicPeriod"/>
            </a:pPr>
            <a:r>
              <a:rPr lang="en-US" dirty="0" smtClean="0"/>
              <a:t>Turners “Frontier Thesis” was given at the Chicago Worlds Fair in 1893.  He claimed that the frontier had ended when the census of 1890 showed too many people per square mile to be considered frontier any more.</a:t>
            </a:r>
          </a:p>
        </p:txBody>
      </p:sp>
    </p:spTree>
    <p:extLst>
      <p:ext uri="{BB962C8B-B14F-4D97-AF65-F5344CB8AC3E}">
        <p14:creationId xmlns:p14="http://schemas.microsoft.com/office/powerpoint/2010/main" val="1674313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Homestead Act</a:t>
            </a:r>
            <a:endParaRPr lang="en-US" dirty="0"/>
          </a:p>
        </p:txBody>
      </p:sp>
      <p:sp>
        <p:nvSpPr>
          <p:cNvPr id="3" name="Content Placeholder 2"/>
          <p:cNvSpPr>
            <a:spLocks noGrp="1"/>
          </p:cNvSpPr>
          <p:nvPr>
            <p:ph idx="1"/>
          </p:nvPr>
        </p:nvSpPr>
        <p:spPr/>
        <p:txBody>
          <a:bodyPr/>
          <a:lstStyle/>
          <a:p>
            <a:r>
              <a:rPr lang="en-US" dirty="0" smtClean="0">
                <a:hlinkClick r:id="rId2"/>
              </a:rPr>
              <a:t>http://www.archives.gov/education/lessons/homestead-act/</a:t>
            </a:r>
            <a:endParaRPr lang="en-US" dirty="0"/>
          </a:p>
        </p:txBody>
      </p:sp>
    </p:spTree>
    <p:extLst>
      <p:ext uri="{BB962C8B-B14F-4D97-AF65-F5344CB8AC3E}">
        <p14:creationId xmlns:p14="http://schemas.microsoft.com/office/powerpoint/2010/main" val="3181343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990600"/>
            <a:ext cx="6858000" cy="369332"/>
          </a:xfrm>
          <a:prstGeom prst="rect">
            <a:avLst/>
          </a:prstGeom>
          <a:noFill/>
        </p:spPr>
        <p:txBody>
          <a:bodyPr wrap="square" rtlCol="0">
            <a:spAutoFit/>
          </a:bodyPr>
          <a:lstStyle/>
          <a:p>
            <a:pPr algn="ctr"/>
            <a:r>
              <a:rPr lang="en-US" b="1" dirty="0" smtClean="0"/>
              <a:t>Mining and Farming:  Was rugged individualism successful?</a:t>
            </a:r>
            <a:endParaRPr lang="en-US" b="1" dirty="0"/>
          </a:p>
        </p:txBody>
      </p:sp>
      <p:pic>
        <p:nvPicPr>
          <p:cNvPr id="1026" name="Picture 2" descr="http://t2.gstatic.com/images?q=tbn:ANd9GcQr-moa4HvqiuppffPk3aArbPKW2ic4P_K5i6ku6mhsZ8ppphoE:www.legendsofamerica.com/photos-oldwest/PlacerMiner1930-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437173"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evor.com/media/MLGEE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0"/>
            <a:ext cx="4262258" cy="30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09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ummitpost.org/images/medium/7605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43693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75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3.gstatic.com/images?q=tbn:ANd9GcSB4UXQjKwL81E2VtX2AhGCp9d4BRm3ZiQuxMWCRZBY1TdM72c0:1.bp.blogspot.com/_OmNMJbEqaFA/S877D8GVrkI/AAAAAAAAAMY/W-TjPxKgu_A/s1600/Plowing-hard%2B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457200"/>
            <a:ext cx="425078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iology.usgs.gov/luhna/images/palouse/30hrse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743200"/>
            <a:ext cx="532304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9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Buffalo Hunters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6781800" cy="4747260"/>
          </a:xfrm>
        </p:spPr>
      </p:pic>
    </p:spTree>
    <p:extLst>
      <p:ext uri="{BB962C8B-B14F-4D97-AF65-F5344CB8AC3E}">
        <p14:creationId xmlns:p14="http://schemas.microsoft.com/office/powerpoint/2010/main" val="2627445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007" y="1600200"/>
            <a:ext cx="7093985" cy="4525963"/>
          </a:xfrm>
          <a:prstGeom prst="rect">
            <a:avLst/>
          </a:prstGeom>
        </p:spPr>
      </p:pic>
    </p:spTree>
    <p:extLst>
      <p:ext uri="{BB962C8B-B14F-4D97-AF65-F5344CB8AC3E}">
        <p14:creationId xmlns:p14="http://schemas.microsoft.com/office/powerpoint/2010/main" val="118631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single hunter could kill 250 buffalo a day</a:t>
            </a:r>
          </a:p>
          <a:p>
            <a:r>
              <a:rPr lang="en-US" dirty="0" smtClean="0"/>
              <a:t>Tanneries paid $3.00 per hide and the tongues brought .25 each.  </a:t>
            </a:r>
          </a:p>
          <a:p>
            <a:r>
              <a:rPr lang="en-US" dirty="0" smtClean="0"/>
              <a:t>By 1800 5,000 buffalo hunter were busy supplying buffalo robes and tongues for market.</a:t>
            </a:r>
          </a:p>
          <a:p>
            <a:r>
              <a:rPr lang="en-US" dirty="0" smtClean="0"/>
              <a:t>Teddy Roosevelt went on one of the last buffalo hunts in 1883.  </a:t>
            </a:r>
            <a:endParaRPr lang="en-US" dirty="0"/>
          </a:p>
        </p:txBody>
      </p:sp>
    </p:spTree>
    <p:extLst>
      <p:ext uri="{BB962C8B-B14F-4D97-AF65-F5344CB8AC3E}">
        <p14:creationId xmlns:p14="http://schemas.microsoft.com/office/powerpoint/2010/main" val="153835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 Map</a:t>
            </a:r>
            <a:endParaRPr lang="en-US" dirty="0"/>
          </a:p>
        </p:txBody>
      </p:sp>
      <p:sp>
        <p:nvSpPr>
          <p:cNvPr id="3" name="Content Placeholder 2"/>
          <p:cNvSpPr>
            <a:spLocks noGrp="1"/>
          </p:cNvSpPr>
          <p:nvPr>
            <p:ph idx="1"/>
          </p:nvPr>
        </p:nvSpPr>
        <p:spPr/>
        <p:txBody>
          <a:bodyPr/>
          <a:lstStyle/>
          <a:p>
            <a:r>
              <a:rPr lang="en-US" dirty="0" smtClean="0">
                <a:hlinkClick r:id="rId2"/>
              </a:rPr>
              <a:t>http://www.cprr.org/Museum/Maps/</a:t>
            </a:r>
            <a:endParaRPr lang="en-US" dirty="0"/>
          </a:p>
        </p:txBody>
      </p:sp>
    </p:spTree>
    <p:extLst>
      <p:ext uri="{BB962C8B-B14F-4D97-AF65-F5344CB8AC3E}">
        <p14:creationId xmlns:p14="http://schemas.microsoft.com/office/powerpoint/2010/main" val="920166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 Laramie Treaties</a:t>
            </a:r>
            <a:endParaRPr lang="en-US" dirty="0"/>
          </a:p>
        </p:txBody>
      </p:sp>
      <p:sp>
        <p:nvSpPr>
          <p:cNvPr id="3" name="Content Placeholder 2"/>
          <p:cNvSpPr>
            <a:spLocks noGrp="1"/>
          </p:cNvSpPr>
          <p:nvPr>
            <p:ph idx="1"/>
          </p:nvPr>
        </p:nvSpPr>
        <p:spPr/>
        <p:txBody>
          <a:bodyPr/>
          <a:lstStyle/>
          <a:p>
            <a:r>
              <a:rPr lang="en-US" dirty="0" smtClean="0"/>
              <a:t>1851…The pioneers can move freely on the Oregon trail.  The military can build forts to protect them.</a:t>
            </a:r>
          </a:p>
          <a:p>
            <a:r>
              <a:rPr lang="en-US" dirty="0" smtClean="0"/>
              <a:t>The Indians get $50,000 a year for 50 years as a trespass payment.</a:t>
            </a:r>
          </a:p>
          <a:p>
            <a:r>
              <a:rPr lang="en-US" dirty="0" smtClean="0"/>
              <a:t>1868…Guaranteed the rights to the Black Hills and hunting lands in Wyoming, Montana, Dakotas…</a:t>
            </a:r>
          </a:p>
        </p:txBody>
      </p:sp>
    </p:spTree>
    <p:extLst>
      <p:ext uri="{BB962C8B-B14F-4D97-AF65-F5344CB8AC3E}">
        <p14:creationId xmlns:p14="http://schemas.microsoft.com/office/powerpoint/2010/main" val="1388176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Sandcreek</a:t>
            </a:r>
            <a:r>
              <a:rPr lang="en-US" dirty="0" smtClean="0"/>
              <a:t> </a:t>
            </a:r>
            <a:r>
              <a:rPr lang="en-US" dirty="0" smtClean="0"/>
              <a:t>Massacre 1864</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Took place during Pikes Peak gold rush.</a:t>
            </a:r>
          </a:p>
          <a:p>
            <a:r>
              <a:rPr lang="en-US" dirty="0" smtClean="0"/>
              <a:t>Treaties were being broken when miners flooded out of the mountains onto the plains and the Native hunting grounds.</a:t>
            </a:r>
          </a:p>
          <a:p>
            <a:endParaRPr lang="en-US" dirty="0"/>
          </a:p>
          <a:p>
            <a:r>
              <a:rPr lang="en-US" dirty="0" smtClean="0"/>
              <a:t>Colonel </a:t>
            </a:r>
            <a:r>
              <a:rPr lang="en-US" dirty="0" smtClean="0"/>
              <a:t>Chivington</a:t>
            </a:r>
            <a:r>
              <a:rPr lang="en-US" dirty="0" smtClean="0"/>
              <a:t> put together a volunteer regiment of people he could find around Denver.  Most soldiers were fighting in Civil War.  The volunteers signed on for 100 days.</a:t>
            </a:r>
          </a:p>
          <a:p>
            <a:r>
              <a:rPr lang="en-US" dirty="0" smtClean="0"/>
              <a:t>Nearing the end of their 100 day enlistment the men were anxious to fight Indians.</a:t>
            </a:r>
          </a:p>
          <a:p>
            <a:r>
              <a:rPr lang="en-US" dirty="0" smtClean="0"/>
              <a:t>They ended up finding the Arapaho and Northern Cheyenne at Fort Lyon in Eastern Colorado.  </a:t>
            </a:r>
          </a:p>
          <a:p>
            <a:r>
              <a:rPr lang="en-US" dirty="0" smtClean="0"/>
              <a:t>Chivington’s</a:t>
            </a:r>
            <a:r>
              <a:rPr lang="en-US" dirty="0" smtClean="0"/>
              <a:t> men shot down and scalped the men, women, and children even though they were under a white flag.  </a:t>
            </a:r>
          </a:p>
          <a:p>
            <a:r>
              <a:rPr lang="en-US" dirty="0" smtClean="0"/>
              <a:t>When asked why he did what he did </a:t>
            </a:r>
            <a:r>
              <a:rPr lang="en-US" dirty="0" smtClean="0"/>
              <a:t>Chivington</a:t>
            </a:r>
            <a:r>
              <a:rPr lang="en-US" dirty="0" smtClean="0"/>
              <a:t> responded, “Nits make Lice.”</a:t>
            </a:r>
          </a:p>
          <a:p>
            <a:r>
              <a:rPr lang="en-US" dirty="0" smtClean="0"/>
              <a:t>The </a:t>
            </a:r>
            <a:r>
              <a:rPr lang="en-US" dirty="0" smtClean="0"/>
              <a:t>Sandcreek</a:t>
            </a:r>
            <a:r>
              <a:rPr lang="en-US" dirty="0" smtClean="0"/>
              <a:t> massacre lead to future animosity between the whites and plains tribes.   </a:t>
            </a:r>
            <a:endParaRPr lang="en-US" dirty="0"/>
          </a:p>
        </p:txBody>
      </p:sp>
    </p:spTree>
    <p:extLst>
      <p:ext uri="{BB962C8B-B14F-4D97-AF65-F5344CB8AC3E}">
        <p14:creationId xmlns:p14="http://schemas.microsoft.com/office/powerpoint/2010/main" val="1599608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Nezperce Retreat</a:t>
            </a:r>
            <a:endParaRPr lang="en-US" dirty="0"/>
          </a:p>
        </p:txBody>
      </p:sp>
      <p:sp>
        <p:nvSpPr>
          <p:cNvPr id="3" name="Content Placeholder 2"/>
          <p:cNvSpPr>
            <a:spLocks noGrp="1"/>
          </p:cNvSpPr>
          <p:nvPr>
            <p:ph idx="1"/>
          </p:nvPr>
        </p:nvSpPr>
        <p:spPr/>
        <p:txBody>
          <a:bodyPr/>
          <a:lstStyle/>
          <a:p>
            <a:r>
              <a:rPr lang="en-US" dirty="0" smtClean="0"/>
              <a:t>1876</a:t>
            </a:r>
          </a:p>
          <a:p>
            <a:r>
              <a:rPr lang="en-US" dirty="0" smtClean="0"/>
              <a:t>Idaho gold rush caused contention and shrunk the size of the reservation.</a:t>
            </a:r>
          </a:p>
          <a:p>
            <a:r>
              <a:rPr lang="en-US" dirty="0" smtClean="0"/>
              <a:t>Young warriors attacked the white settlements.</a:t>
            </a:r>
          </a:p>
          <a:p>
            <a:r>
              <a:rPr lang="en-US" dirty="0" smtClean="0"/>
              <a:t>What choices did the Nez Pierce have?</a:t>
            </a:r>
          </a:p>
          <a:p>
            <a:r>
              <a:rPr lang="en-US" dirty="0" smtClean="0"/>
              <a:t>Why is “Chief Joseph” famous?</a:t>
            </a:r>
            <a:endParaRPr lang="en-US" dirty="0"/>
          </a:p>
        </p:txBody>
      </p:sp>
    </p:spTree>
    <p:extLst>
      <p:ext uri="{BB962C8B-B14F-4D97-AF65-F5344CB8AC3E}">
        <p14:creationId xmlns:p14="http://schemas.microsoft.com/office/powerpoint/2010/main" val="2984539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1179</Words>
  <Application>Microsoft Office PowerPoint</Application>
  <PresentationFormat>On-screen Show (4:3)</PresentationFormat>
  <Paragraphs>87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West after Civil War</vt:lpstr>
      <vt:lpstr>Homestead Act</vt:lpstr>
      <vt:lpstr>Buffalo Hunters</vt:lpstr>
      <vt:lpstr>PowerPoint Presentation</vt:lpstr>
      <vt:lpstr>PowerPoint Presentation</vt:lpstr>
      <vt:lpstr>Railroad Map</vt:lpstr>
      <vt:lpstr>Ft. Laramie Treaties</vt:lpstr>
      <vt:lpstr>Sandcreek Massacre 1864</vt:lpstr>
      <vt:lpstr>Nezperce Retreat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West after Civil War</dc:title>
  <dc:creator>Administrator</dc:creator>
  <cp:lastModifiedBy>Administrator</cp:lastModifiedBy>
  <cp:revision>20</cp:revision>
  <dcterms:created xsi:type="dcterms:W3CDTF">2012-03-14T19:06:06Z</dcterms:created>
  <dcterms:modified xsi:type="dcterms:W3CDTF">2012-03-19T16:20:55Z</dcterms:modified>
</cp:coreProperties>
</file>