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3" d="100"/>
          <a:sy n="23" d="100"/>
        </p:scale>
        <p:origin x="-942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2BA49-6827-4D91-BFC7-315BA355EAA4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0FEB-0C51-4CF8-B92B-6454234C7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02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2BA49-6827-4D91-BFC7-315BA355EAA4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0FEB-0C51-4CF8-B92B-6454234C7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73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2BA49-6827-4D91-BFC7-315BA355EAA4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0FEB-0C51-4CF8-B92B-6454234C7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49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257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9545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524843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0108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3043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922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38548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03674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2BA49-6827-4D91-BFC7-315BA355EAA4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0FEB-0C51-4CF8-B92B-6454234C7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7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32551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679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3549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1212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568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2BA49-6827-4D91-BFC7-315BA355EAA4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0FEB-0C51-4CF8-B92B-6454234C7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2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2BA49-6827-4D91-BFC7-315BA355EAA4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0FEB-0C51-4CF8-B92B-6454234C7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8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2BA49-6827-4D91-BFC7-315BA355EAA4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0FEB-0C51-4CF8-B92B-6454234C7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9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2BA49-6827-4D91-BFC7-315BA355EAA4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0FEB-0C51-4CF8-B92B-6454234C7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8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2BA49-6827-4D91-BFC7-315BA355EAA4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0FEB-0C51-4CF8-B92B-6454234C7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7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2BA49-6827-4D91-BFC7-315BA355EAA4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0FEB-0C51-4CF8-B92B-6454234C7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16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2BA49-6827-4D91-BFC7-315BA355EAA4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0FEB-0C51-4CF8-B92B-6454234C7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1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2BA49-6827-4D91-BFC7-315BA355EAA4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60FEB-0C51-4CF8-B92B-6454234C7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7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e Patriotic Poster"/>
          <p:cNvPicPr>
            <a:picLocks noChangeAspect="1" noChangeArrowheads="1"/>
          </p:cNvPicPr>
          <p:nvPr userDrawn="1"/>
        </p:nvPicPr>
        <p:blipFill>
          <a:blip r:embed="rId16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2" t="2498" r="18050" b="20062"/>
          <a:stretch>
            <a:fillRect/>
          </a:stretch>
        </p:blipFill>
        <p:spPr bwMode="auto">
          <a:xfrm>
            <a:off x="0" y="0"/>
            <a:ext cx="167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8"/>
          <p:cNvSpPr>
            <a:spLocks noChangeShapeType="1"/>
          </p:cNvSpPr>
          <p:nvPr userDrawn="1"/>
        </p:nvSpPr>
        <p:spPr bwMode="auto">
          <a:xfrm>
            <a:off x="1676400" y="0"/>
            <a:ext cx="0" cy="68580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9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Red Scare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45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162800" cy="822325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Boston Police Strike - 1919</a:t>
            </a:r>
          </a:p>
        </p:txBody>
      </p:sp>
      <p:pic>
        <p:nvPicPr>
          <p:cNvPr id="73731" name="Picture 5" descr="Pol_Cartoon-Stiking Boston police - 1919 - striking back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" b="10001"/>
          <a:stretch>
            <a:fillRect/>
          </a:stretch>
        </p:blipFill>
        <p:spPr bwMode="auto">
          <a:xfrm>
            <a:off x="3135313" y="1143000"/>
            <a:ext cx="4713287" cy="4800600"/>
          </a:xfr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4" name="Text Box 6"/>
          <p:cNvSpPr txBox="1">
            <a:spLocks noChangeArrowheads="1"/>
          </p:cNvSpPr>
          <p:nvPr/>
        </p:nvSpPr>
        <p:spPr bwMode="auto">
          <a:xfrm>
            <a:off x="1752600" y="6064250"/>
            <a:ext cx="7315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6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“Striking Back” – </a:t>
            </a:r>
            <a:r>
              <a:rPr lang="en-US" sz="26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New York Evening World</a:t>
            </a:r>
          </a:p>
        </p:txBody>
      </p:sp>
    </p:spTree>
    <p:extLst>
      <p:ext uri="{BB962C8B-B14F-4D97-AF65-F5344CB8AC3E}">
        <p14:creationId xmlns:p14="http://schemas.microsoft.com/office/powerpoint/2010/main" val="3001405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04800"/>
            <a:ext cx="7543800" cy="1303338"/>
          </a:xfrm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Government Excess &amp; Threats </a:t>
            </a:r>
            <a:br>
              <a:rPr lang="en-US" sz="3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</a:br>
            <a:r>
              <a:rPr lang="en-US" sz="3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to the Civil Liberties of Americans</a:t>
            </a:r>
          </a:p>
        </p:txBody>
      </p:sp>
      <p:sp>
        <p:nvSpPr>
          <p:cNvPr id="179210" name="Rectangle 10"/>
          <p:cNvSpPr>
            <a:spLocks noChangeArrowheads="1"/>
          </p:cNvSpPr>
          <p:nvPr/>
        </p:nvSpPr>
        <p:spPr bwMode="auto">
          <a:xfrm>
            <a:off x="2514600" y="2743200"/>
            <a:ext cx="6324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marL="579438" indent="-57943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15000"/>
              <a:buFont typeface="Wingdings" pitchFamily="2" charset="2"/>
              <a:buChar char="M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1919 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  <a:sym typeface="Wingdings" pitchFamily="2" charset="2"/>
              </a:rPr>
              <a:t>- 3</a:t>
            </a:r>
            <a:r>
              <a:rPr lang="en-US" sz="2800" b="1" baseline="30000">
                <a:solidFill>
                  <a:srgbClr val="000000"/>
                </a:solidFill>
                <a:latin typeface="Comic Sans MS" pitchFamily="66" charset="0"/>
                <a:sym typeface="Wingdings" pitchFamily="2" charset="2"/>
              </a:rPr>
              <a:t>rd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  <a:sym typeface="Wingdings" pitchFamily="2" charset="2"/>
              </a:rPr>
              <a:t>. International</a:t>
            </a:r>
            <a:br>
              <a:rPr lang="en-US" sz="2800" b="1">
                <a:solidFill>
                  <a:srgbClr val="000000"/>
                </a:solidFill>
                <a:latin typeface="Comic Sans MS" pitchFamily="66" charset="0"/>
                <a:sym typeface="Wingdings" pitchFamily="2" charset="2"/>
              </a:rPr>
            </a:br>
            <a:r>
              <a:rPr lang="en-US" sz="2800" b="1">
                <a:solidFill>
                  <a:srgbClr val="000000"/>
                </a:solidFill>
                <a:latin typeface="Comic Sans MS" pitchFamily="66" charset="0"/>
                <a:sym typeface="Wingdings" pitchFamily="2" charset="2"/>
              </a:rPr>
              <a:t>    </a:t>
            </a:r>
            <a:r>
              <a:rPr lang="en-US" sz="2800" b="1" u="sng">
                <a:solidFill>
                  <a:srgbClr val="000000"/>
                </a:solidFill>
                <a:latin typeface="Comic Sans MS" pitchFamily="66" charset="0"/>
                <a:sym typeface="Wingdings" pitchFamily="2" charset="2"/>
              </a:rPr>
              <a:t>goal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  <a:sym typeface="Wingdings" pitchFamily="2" charset="2"/>
              </a:rPr>
              <a:t> --&gt; promote worldwide </a:t>
            </a:r>
            <a:br>
              <a:rPr lang="en-US" sz="2800" b="1">
                <a:solidFill>
                  <a:srgbClr val="000000"/>
                </a:solidFill>
                <a:latin typeface="Comic Sans MS" pitchFamily="66" charset="0"/>
                <a:sym typeface="Wingdings" pitchFamily="2" charset="2"/>
              </a:rPr>
            </a:br>
            <a:r>
              <a:rPr lang="en-US" sz="2800" b="1">
                <a:solidFill>
                  <a:srgbClr val="000000"/>
                </a:solidFill>
                <a:latin typeface="Comic Sans MS" pitchFamily="66" charset="0"/>
                <a:sym typeface="Wingdings" pitchFamily="2" charset="2"/>
              </a:rPr>
              <a:t>               communism.</a:t>
            </a:r>
            <a:br>
              <a:rPr lang="en-US" sz="2800" b="1">
                <a:solidFill>
                  <a:srgbClr val="000000"/>
                </a:solidFill>
                <a:latin typeface="Comic Sans MS" pitchFamily="66" charset="0"/>
                <a:sym typeface="Wingdings" pitchFamily="2" charset="2"/>
              </a:rPr>
            </a:br>
            <a:endParaRPr lang="en-US" sz="2800" b="1">
              <a:solidFill>
                <a:srgbClr val="000000"/>
              </a:solidFill>
              <a:latin typeface="Comic Sans MS" pitchFamily="66" charset="0"/>
              <a:sym typeface="Wingdings" pitchFamily="2" charset="2"/>
            </a:endParaRPr>
          </a:p>
          <a:p>
            <a:pPr marL="579438" indent="-57943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15000"/>
              <a:buFont typeface="Wingdings" pitchFamily="2" charset="2"/>
              <a:buChar char="M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Attorney General, A. Mitchell Palmer (</a:t>
            </a:r>
            <a:r>
              <a:rPr lang="en-US" sz="2800" b="1" i="1">
                <a:solidFill>
                  <a:srgbClr val="000000"/>
                </a:solidFill>
                <a:latin typeface="Comic Sans MS" pitchFamily="66" charset="0"/>
              </a:rPr>
              <a:t>The Case Against the Reds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)</a:t>
            </a:r>
            <a:br>
              <a:rPr lang="en-US" sz="2800" b="1">
                <a:solidFill>
                  <a:srgbClr val="000000"/>
                </a:solidFill>
                <a:latin typeface="Comic Sans MS" pitchFamily="66" charset="0"/>
              </a:rPr>
            </a:b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  <a:p>
            <a:pPr marL="579438" indent="-57943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15000"/>
              <a:buFont typeface="Wingdings" pitchFamily="2" charset="2"/>
              <a:buChar char="M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Palmer Raids - 1920</a:t>
            </a:r>
          </a:p>
        </p:txBody>
      </p:sp>
      <p:sp>
        <p:nvSpPr>
          <p:cNvPr id="74756" name="Rectangle 11"/>
          <p:cNvSpPr>
            <a:spLocks noChangeArrowheads="1"/>
          </p:cNvSpPr>
          <p:nvPr/>
        </p:nvSpPr>
        <p:spPr bwMode="auto">
          <a:xfrm>
            <a:off x="1752600" y="1981200"/>
            <a:ext cx="533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6. “The </a:t>
            </a:r>
            <a:r>
              <a:rPr lang="en-US" sz="3600" b="1">
                <a:solidFill>
                  <a:srgbClr val="CC3300"/>
                </a:solidFill>
                <a:latin typeface="Comic Sans MS" pitchFamily="66" charset="0"/>
              </a:rPr>
              <a:t>Red</a:t>
            </a: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 Scare”:</a:t>
            </a:r>
          </a:p>
        </p:txBody>
      </p:sp>
    </p:spTree>
    <p:extLst>
      <p:ext uri="{BB962C8B-B14F-4D97-AF65-F5344CB8AC3E}">
        <p14:creationId xmlns:p14="http://schemas.microsoft.com/office/powerpoint/2010/main" val="568378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9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9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543800" cy="898525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Congressman Victor Berger (WI)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600200" y="5743575"/>
            <a:ext cx="7543800" cy="885825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b="1" i="1">
                <a:solidFill>
                  <a:srgbClr val="CC3300"/>
                </a:solidFill>
                <a:latin typeface="Comic Sans MS" pitchFamily="66" charset="0"/>
              </a:rPr>
              <a:t>You got nothing out of the war except the flu and Prohibition.</a:t>
            </a:r>
          </a:p>
        </p:txBody>
      </p:sp>
      <p:pic>
        <p:nvPicPr>
          <p:cNvPr id="75780" name="Picture 4" descr="photo-Victor Berger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" t="1852" r="4900" b="19444"/>
          <a:stretch>
            <a:fillRect/>
          </a:stretch>
        </p:blipFill>
        <p:spPr bwMode="auto">
          <a:xfrm>
            <a:off x="3771900" y="1066800"/>
            <a:ext cx="2857500" cy="4495800"/>
          </a:xfr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461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1676400" y="60960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Police Arrest “Suspected Reds’ in Chicago, 1920</a:t>
            </a:r>
            <a:endParaRPr lang="en-US" sz="2400" b="1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76803" name="Picture 6" descr="photo-Reds Arrested in Chicago-1920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1"/>
          <a:stretch>
            <a:fillRect/>
          </a:stretch>
        </p:blipFill>
        <p:spPr bwMode="auto">
          <a:xfrm>
            <a:off x="2286000" y="1006475"/>
            <a:ext cx="6172200" cy="4937125"/>
          </a:xfr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1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52400"/>
            <a:ext cx="7315200" cy="731838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2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“</a:t>
            </a:r>
            <a:r>
              <a:rPr lang="en-US" sz="42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Red</a:t>
            </a:r>
            <a:r>
              <a:rPr lang="en-US" sz="42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 Scare” – Palmer Raids</a:t>
            </a:r>
          </a:p>
        </p:txBody>
      </p:sp>
    </p:spTree>
    <p:extLst>
      <p:ext uri="{BB962C8B-B14F-4D97-AF65-F5344CB8AC3E}">
        <p14:creationId xmlns:p14="http://schemas.microsoft.com/office/powerpoint/2010/main" val="2929607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52400"/>
            <a:ext cx="7315200" cy="731838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“</a:t>
            </a:r>
            <a:r>
              <a:rPr lang="en-US" sz="4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Red</a:t>
            </a:r>
            <a:r>
              <a:rPr lang="en-U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 Scare” – Palmer Raids</a:t>
            </a: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1981200" y="6172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A. Mitchell Palmer’s Home Bombed, 1920</a:t>
            </a:r>
            <a:endParaRPr lang="en-US" sz="2400" b="1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77828" name="Picture 6" descr="photo-Palmer's Home Bombed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4"/>
          <a:stretch>
            <a:fillRect/>
          </a:stretch>
        </p:blipFill>
        <p:spPr bwMode="auto">
          <a:xfrm>
            <a:off x="3581400" y="990600"/>
            <a:ext cx="3592513" cy="5029200"/>
          </a:xfr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690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1905000" y="106363"/>
            <a:ext cx="6705600" cy="731837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200" b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The 1920 Election</a:t>
            </a:r>
            <a:endParaRPr lang="en-US" sz="4200" b="1" i="1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Eurostile" pitchFamily="34" charset="0"/>
            </a:endParaRPr>
          </a:p>
        </p:txBody>
      </p:sp>
      <p:pic>
        <p:nvPicPr>
          <p:cNvPr id="78851" name="Picture 6" descr="1920ElectionMap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5334000" cy="5324475"/>
          </a:xfr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2" name="Picture 8" descr="Warren G Harding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914400"/>
            <a:ext cx="1298575" cy="1714500"/>
          </a:xfrm>
          <a:noFill/>
          <a:ln w="5715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3" name="Picture 11" descr="James M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57500"/>
            <a:ext cx="1295400" cy="1714500"/>
          </a:xfrm>
          <a:noFill/>
          <a:ln w="5715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4" name="Picture 24" descr="Eugene V Debs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838700"/>
            <a:ext cx="1309688" cy="1714500"/>
          </a:xfr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705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228600"/>
            <a:ext cx="7315200" cy="1600200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Government Excess &amp; Threats </a:t>
            </a:r>
            <a:br>
              <a:rPr lang="en-U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</a:br>
            <a:r>
              <a:rPr lang="en-U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to the Civil Liberties of Americans</a:t>
            </a:r>
          </a:p>
        </p:txBody>
      </p:sp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2286000" y="2286000"/>
            <a:ext cx="6248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marL="515938" indent="-515938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None/>
            </a:pP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5. Post-war labor unrest:</a:t>
            </a:r>
          </a:p>
          <a:p>
            <a:pPr marL="1195388" lvl="1" indent="-56515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15000"/>
              <a:buFont typeface="Webdings" pitchFamily="18" charset="2"/>
              <a:buChar char=""/>
            </a:pPr>
            <a:r>
              <a:rPr lang="en-US" sz="3000" b="1">
                <a:solidFill>
                  <a:srgbClr val="000000"/>
                </a:solidFill>
                <a:latin typeface="Comic Sans MS" pitchFamily="66" charset="0"/>
              </a:rPr>
              <a:t>Coal Miners Strike of 1919.</a:t>
            </a:r>
            <a:br>
              <a:rPr lang="en-US" sz="3000" b="1">
                <a:solidFill>
                  <a:srgbClr val="000000"/>
                </a:solidFill>
                <a:latin typeface="Comic Sans MS" pitchFamily="66" charset="0"/>
              </a:rPr>
            </a:br>
            <a:endParaRPr lang="en-US" sz="3000" b="1">
              <a:solidFill>
                <a:srgbClr val="000000"/>
              </a:solidFill>
              <a:latin typeface="Comic Sans MS" pitchFamily="66" charset="0"/>
            </a:endParaRPr>
          </a:p>
          <a:p>
            <a:pPr marL="1195388" lvl="1" indent="-56515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15000"/>
              <a:buFont typeface="Webdings" pitchFamily="18" charset="2"/>
              <a:buChar char=""/>
            </a:pPr>
            <a:r>
              <a:rPr lang="en-US" sz="3000" b="1">
                <a:solidFill>
                  <a:srgbClr val="000000"/>
                </a:solidFill>
                <a:latin typeface="Comic Sans MS" pitchFamily="66" charset="0"/>
              </a:rPr>
              <a:t>Steel Strike of 1919.</a:t>
            </a:r>
            <a:br>
              <a:rPr lang="en-US" sz="3000" b="1">
                <a:solidFill>
                  <a:srgbClr val="000000"/>
                </a:solidFill>
                <a:latin typeface="Comic Sans MS" pitchFamily="66" charset="0"/>
              </a:rPr>
            </a:br>
            <a:endParaRPr lang="en-US" sz="3000" b="1">
              <a:solidFill>
                <a:srgbClr val="000000"/>
              </a:solidFill>
              <a:latin typeface="Comic Sans MS" pitchFamily="66" charset="0"/>
            </a:endParaRPr>
          </a:p>
          <a:p>
            <a:pPr marL="1195388" lvl="1" indent="-56515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15000"/>
              <a:buFont typeface="Webdings" pitchFamily="18" charset="2"/>
              <a:buChar char=""/>
            </a:pPr>
            <a:r>
              <a:rPr lang="en-US" sz="3000" b="1">
                <a:solidFill>
                  <a:srgbClr val="000000"/>
                </a:solidFill>
                <a:latin typeface="Comic Sans MS" pitchFamily="66" charset="0"/>
              </a:rPr>
              <a:t>Boston Police Strike of 1919.</a:t>
            </a:r>
          </a:p>
        </p:txBody>
      </p:sp>
    </p:spTree>
    <p:extLst>
      <p:ext uri="{BB962C8B-B14F-4D97-AF65-F5344CB8AC3E}">
        <p14:creationId xmlns:p14="http://schemas.microsoft.com/office/powerpoint/2010/main" val="3826456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0400" y="15875"/>
            <a:ext cx="4495800" cy="822325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Anti-Labor    </a:t>
            </a:r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2057400" y="5851525"/>
            <a:ext cx="6629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5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“If Capital &amp; Labor Don’t Pull Together” – </a:t>
            </a:r>
            <a:r>
              <a:rPr lang="en-US" sz="25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Chicago Tribune</a:t>
            </a:r>
          </a:p>
        </p:txBody>
      </p:sp>
      <p:pic>
        <p:nvPicPr>
          <p:cNvPr id="66564" name="Picture 6" descr="Pol_Cartoon-Strikes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06"/>
          <a:stretch>
            <a:fillRect/>
          </a:stretch>
        </p:blipFill>
        <p:spPr bwMode="auto">
          <a:xfrm>
            <a:off x="2887663" y="762000"/>
            <a:ext cx="4808537" cy="4876800"/>
          </a:xfr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672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28600"/>
            <a:ext cx="7162800" cy="822325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Consequences of Labor Unrest</a:t>
            </a:r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1676400" y="61722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“While We Rock the Boat” – </a:t>
            </a:r>
            <a:r>
              <a:rPr lang="en-US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Washington Times</a:t>
            </a:r>
          </a:p>
        </p:txBody>
      </p:sp>
      <p:pic>
        <p:nvPicPr>
          <p:cNvPr id="67588" name="Picture 6" descr="Pol_Cartoon-While We Rock the Boat- foreign eco competition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>
            <a:fillRect/>
          </a:stretch>
        </p:blipFill>
        <p:spPr bwMode="auto">
          <a:xfrm>
            <a:off x="3276600" y="1066800"/>
            <a:ext cx="4348163" cy="4876800"/>
          </a:xfr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172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76200"/>
            <a:ext cx="6934200" cy="669925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Coal Miners’ Strike - 1919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2209800" y="6096000"/>
            <a:ext cx="6477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6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“Keeping Warm” – </a:t>
            </a:r>
            <a:r>
              <a:rPr lang="en-US" sz="26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Los Angeles Times</a:t>
            </a:r>
          </a:p>
        </p:txBody>
      </p:sp>
      <p:pic>
        <p:nvPicPr>
          <p:cNvPr id="68612" name="Picture 6" descr="Pol_Cartoon-Coak Strike - 1919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6"/>
          <a:stretch>
            <a:fillRect/>
          </a:stretch>
        </p:blipFill>
        <p:spPr bwMode="auto">
          <a:xfrm>
            <a:off x="3459163" y="914400"/>
            <a:ext cx="4008437" cy="5105400"/>
          </a:xfr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658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152400"/>
            <a:ext cx="6019800" cy="822325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Steel  Strike - 1919</a:t>
            </a:r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1600200" y="60960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“Coming Out of the Smoke” – </a:t>
            </a:r>
            <a:r>
              <a:rPr lang="en-US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New York World</a:t>
            </a:r>
          </a:p>
        </p:txBody>
      </p:sp>
      <p:pic>
        <p:nvPicPr>
          <p:cNvPr id="69636" name="Picture 6" descr="Pol_Cartoon-SteelStrike-1919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6"/>
          <a:stretch>
            <a:fillRect/>
          </a:stretch>
        </p:blipFill>
        <p:spPr bwMode="auto">
          <a:xfrm>
            <a:off x="3100388" y="990600"/>
            <a:ext cx="4748212" cy="5029200"/>
          </a:xfr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407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228600"/>
            <a:ext cx="5257800" cy="822325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The “Red Scare”</a:t>
            </a:r>
          </a:p>
        </p:txBody>
      </p:sp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1752600" y="61722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“What a Year Has Brought Forth” – </a:t>
            </a:r>
            <a:r>
              <a:rPr lang="en-US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NY World</a:t>
            </a:r>
          </a:p>
        </p:txBody>
      </p:sp>
      <p:pic>
        <p:nvPicPr>
          <p:cNvPr id="70660" name="Picture 6" descr="Pol_Cartoon-What a Difference a Year Makes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5"/>
          <a:stretch>
            <a:fillRect/>
          </a:stretch>
        </p:blipFill>
        <p:spPr bwMode="auto">
          <a:xfrm>
            <a:off x="3278188" y="1066800"/>
            <a:ext cx="4189412" cy="4953000"/>
          </a:xfr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863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68275"/>
            <a:ext cx="6934200" cy="746125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“Red Scare” -- Anti-Bolshevism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2133600" y="5743575"/>
            <a:ext cx="66294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6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“Put Them Out &amp; Keep Them Out” – </a:t>
            </a:r>
            <a:r>
              <a:rPr lang="en-US" sz="26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Philadelphia Inquirer</a:t>
            </a:r>
          </a:p>
        </p:txBody>
      </p:sp>
      <p:pic>
        <p:nvPicPr>
          <p:cNvPr id="71684" name="Picture 6" descr="Pol_Cartoon-Anti-Anarchist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46"/>
          <a:stretch>
            <a:fillRect/>
          </a:stretch>
        </p:blipFill>
        <p:spPr bwMode="auto">
          <a:xfrm>
            <a:off x="3048000" y="1079500"/>
            <a:ext cx="4648200" cy="4559300"/>
          </a:xfr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316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76200"/>
            <a:ext cx="6477000" cy="822325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Boston Police Strike - 1919</a:t>
            </a:r>
          </a:p>
        </p:txBody>
      </p:sp>
      <p:pic>
        <p:nvPicPr>
          <p:cNvPr id="72707" name="Picture 5" descr="Pol_Cartoon-Stiking Boston police - 1919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7"/>
          <a:stretch>
            <a:fillRect/>
          </a:stretch>
        </p:blipFill>
        <p:spPr bwMode="auto">
          <a:xfrm>
            <a:off x="3027363" y="914400"/>
            <a:ext cx="4745037" cy="4800600"/>
          </a:xfr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1828800" y="5791200"/>
            <a:ext cx="70866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6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“He gives aid &amp; comfort to the enemies of society” – </a:t>
            </a:r>
            <a:r>
              <a:rPr lang="en-US" sz="26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Chicago Tribune</a:t>
            </a:r>
          </a:p>
        </p:txBody>
      </p:sp>
    </p:spTree>
    <p:extLst>
      <p:ext uri="{BB962C8B-B14F-4D97-AF65-F5344CB8AC3E}">
        <p14:creationId xmlns:p14="http://schemas.microsoft.com/office/powerpoint/2010/main" val="3333772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214</Words>
  <Application>Microsoft Office PowerPoint</Application>
  <PresentationFormat>On-screen Show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Default Design</vt:lpstr>
      <vt:lpstr>The 1st Red Scare</vt:lpstr>
      <vt:lpstr>Government Excess &amp; Threats  to the Civil Liberties of Americans</vt:lpstr>
      <vt:lpstr>Anti-Labor    </vt:lpstr>
      <vt:lpstr>Consequences of Labor Unrest</vt:lpstr>
      <vt:lpstr>Coal Miners’ Strike - 1919</vt:lpstr>
      <vt:lpstr>Steel  Strike - 1919</vt:lpstr>
      <vt:lpstr>The “Red Scare”</vt:lpstr>
      <vt:lpstr>“Red Scare” -- Anti-Bolshevism</vt:lpstr>
      <vt:lpstr>Boston Police Strike - 1919</vt:lpstr>
      <vt:lpstr>Boston Police Strike - 1919</vt:lpstr>
      <vt:lpstr>Government Excess &amp; Threats  to the Civil Liberties of Americans</vt:lpstr>
      <vt:lpstr>Congressman Victor Berger (WI)</vt:lpstr>
      <vt:lpstr>“Red Scare” – Palmer Raids</vt:lpstr>
      <vt:lpstr>“Red Scare” – Palmer Raids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1st Red Scare</dc:title>
  <dc:creator>Administrator</dc:creator>
  <cp:lastModifiedBy>Administrator</cp:lastModifiedBy>
  <cp:revision>1</cp:revision>
  <dcterms:created xsi:type="dcterms:W3CDTF">2012-04-18T22:38:14Z</dcterms:created>
  <dcterms:modified xsi:type="dcterms:W3CDTF">2012-04-18T22:42:11Z</dcterms:modified>
</cp:coreProperties>
</file>