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0ACD049-C348-481A-BB26-EE7EE98D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9025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A23EA66-27C5-4350-A7FD-0E6AA82E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715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68841BA-41EF-41C9-A465-A61AAB606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401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8B54EF6-EABB-42C3-8BFF-B6D8E3837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474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AC2AAE2-944A-4D3F-BF8C-760F294E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597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1192612-6F47-4687-AD34-0BBC09F0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5498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C0B0675-BF65-4F84-A080-29A25D48A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88434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7079FFF-D26B-4719-9DA5-F65D3FCB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488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1D493E3-7E8B-4DC1-A252-5EE9F1F00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032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D09D867-20F8-4F6A-815D-E863A0119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7529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BB41F5C-EB11-4371-AE7E-3B7F8083D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789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04DB699-A5F5-4599-BF97-31F46B677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5185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1CE1F4-E380-496F-9AD5-6DF7AFF1E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525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C55EAF7-A4A9-44EB-BDB5-D8DA7F2E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581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05EEC9D-3232-41C9-A90C-1CF7A0E81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0295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1021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5448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38683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937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3929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03320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6723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FB72AF3-6C65-46A3-B4A6-2AE0A502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5488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145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378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79115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049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2B2EEB7-7792-49AA-B8AB-86810ED6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464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A9310F9-FAB3-410E-BEA9-5A13E2BDF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244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04B167D-82AA-4719-8887-B160BB47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548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494C605-01D3-4C27-B4FC-22A84A504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530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6676733-2048-459F-8D67-66093D6A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581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16FCAD8-8E68-419E-890A-E2D8E41C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117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756DF-3A44-44AE-8B82-FB65758846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8A362-155C-47BA-A77F-FFCA702AAC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7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100356" name="Text Box 10"/>
          <p:cNvSpPr txBox="1">
            <a:spLocks noChangeArrowheads="1"/>
          </p:cNvSpPr>
          <p:nvPr/>
        </p:nvSpPr>
        <p:spPr bwMode="auto">
          <a:xfrm>
            <a:off x="3276600" y="1343025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EAEAEA"/>
              </a:solidFill>
            </a:endParaRPr>
          </a:p>
        </p:txBody>
      </p:sp>
      <p:sp>
        <p:nvSpPr>
          <p:cNvPr id="100357" name="Text Box 11"/>
          <p:cNvSpPr txBox="1">
            <a:spLocks noChangeArrowheads="1"/>
          </p:cNvSpPr>
          <p:nvPr/>
        </p:nvSpPr>
        <p:spPr bwMode="auto">
          <a:xfrm>
            <a:off x="5181600" y="1219200"/>
            <a:ext cx="39624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00"/>
                </a:solidFill>
                <a:latin typeface="Arial Black" pitchFamily="34" charset="0"/>
              </a:rPr>
              <a:t>John Spargo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 Black" pitchFamily="34" charset="0"/>
              </a:rPr>
              <a:t>  The Bitter Cry of the Children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00"/>
                </a:solidFill>
                <a:latin typeface="Arial Black" pitchFamily="34" charset="0"/>
              </a:rPr>
              <a:t>Jacob Riis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 Black" pitchFamily="34" charset="0"/>
              </a:rPr>
              <a:t>How the Other Half Lives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graphicFrame>
        <p:nvGraphicFramePr>
          <p:cNvPr id="100358" name="Object 2"/>
          <p:cNvGraphicFramePr>
            <a:graphicFrameLocks noChangeAspect="1"/>
          </p:cNvGraphicFramePr>
          <p:nvPr/>
        </p:nvGraphicFramePr>
        <p:xfrm>
          <a:off x="457200" y="1143000"/>
          <a:ext cx="4572000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2734057" imgH="3505689" progId="">
                  <p:embed/>
                </p:oleObj>
              </mc:Choice>
              <mc:Fallback>
                <p:oleObj name="Image" r:id="rId3" imgW="2734057" imgH="3505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4572000" cy="4441825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7891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3276600" y="1343025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EAEAEA"/>
              </a:solidFill>
            </a:endParaRPr>
          </a:p>
        </p:txBody>
      </p:sp>
      <p:pic>
        <p:nvPicPr>
          <p:cNvPr id="111620" name="Picture 12" descr="school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15089" r="6648" b="2184"/>
          <a:stretch>
            <a:fillRect/>
          </a:stretch>
        </p:blipFill>
        <p:spPr bwMode="auto">
          <a:xfrm>
            <a:off x="0" y="0"/>
            <a:ext cx="9144000" cy="676751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410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0" y="-753745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5715" name="Group 71"/>
          <p:cNvGrpSpPr>
            <a:grpSpLocks/>
          </p:cNvGrpSpPr>
          <p:nvPr/>
        </p:nvGrpSpPr>
        <p:grpSpPr bwMode="auto">
          <a:xfrm>
            <a:off x="0" y="533400"/>
            <a:ext cx="9144000" cy="6248400"/>
            <a:chOff x="-3" y="4317"/>
            <a:chExt cx="2452" cy="5182"/>
          </a:xfrm>
        </p:grpSpPr>
        <p:grpSp>
          <p:nvGrpSpPr>
            <p:cNvPr id="115725" name="Group 69"/>
            <p:cNvGrpSpPr>
              <a:grpSpLocks/>
            </p:cNvGrpSpPr>
            <p:nvPr/>
          </p:nvGrpSpPr>
          <p:grpSpPr bwMode="auto">
            <a:xfrm>
              <a:off x="0" y="4320"/>
              <a:ext cx="2446" cy="5176"/>
              <a:chOff x="0" y="4320"/>
              <a:chExt cx="2446" cy="5176"/>
            </a:xfrm>
          </p:grpSpPr>
          <p:grpSp>
            <p:nvGrpSpPr>
              <p:cNvPr id="115727" name="Group 56"/>
              <p:cNvGrpSpPr>
                <a:grpSpLocks/>
              </p:cNvGrpSpPr>
              <p:nvPr/>
            </p:nvGrpSpPr>
            <p:grpSpPr bwMode="auto">
              <a:xfrm>
                <a:off x="0" y="4320"/>
                <a:ext cx="765" cy="2588"/>
                <a:chOff x="0" y="4320"/>
                <a:chExt cx="765" cy="2588"/>
              </a:xfrm>
            </p:grpSpPr>
            <p:sp>
              <p:nvSpPr>
                <p:cNvPr id="187447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765" cy="2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15744" name="Group 54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765" cy="2588"/>
                  <a:chOff x="0" y="4320"/>
                  <a:chExt cx="765" cy="2588"/>
                </a:xfrm>
              </p:grpSpPr>
              <p:sp>
                <p:nvSpPr>
                  <p:cNvPr id="11574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765" cy="25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Jane</a:t>
                    </a:r>
                    <a:b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</a:br>
                    <a: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Addams</a:t>
                    </a: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744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765" cy="25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15728" name="Group 60"/>
              <p:cNvGrpSpPr>
                <a:grpSpLocks/>
              </p:cNvGrpSpPr>
              <p:nvPr/>
            </p:nvGrpSpPr>
            <p:grpSpPr bwMode="auto">
              <a:xfrm>
                <a:off x="765" y="4320"/>
                <a:ext cx="1681" cy="2588"/>
                <a:chOff x="765" y="4320"/>
                <a:chExt cx="1681" cy="2588"/>
              </a:xfrm>
            </p:grpSpPr>
            <p:sp>
              <p:nvSpPr>
                <p:cNvPr id="187451" name="Rectangle 59"/>
                <p:cNvSpPr>
                  <a:spLocks noChangeArrowheads="1"/>
                </p:cNvSpPr>
                <p:nvPr/>
              </p:nvSpPr>
              <p:spPr bwMode="auto">
                <a:xfrm>
                  <a:off x="765" y="4320"/>
                  <a:ext cx="1681" cy="2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15740" name="Group 58"/>
                <p:cNvGrpSpPr>
                  <a:grpSpLocks/>
                </p:cNvGrpSpPr>
                <p:nvPr/>
              </p:nvGrpSpPr>
              <p:grpSpPr bwMode="auto">
                <a:xfrm>
                  <a:off x="765" y="4320"/>
                  <a:ext cx="1681" cy="2588"/>
                  <a:chOff x="765" y="4320"/>
                  <a:chExt cx="1681" cy="2588"/>
                </a:xfrm>
              </p:grpSpPr>
              <p:sp>
                <p:nvSpPr>
                  <p:cNvPr id="11574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65" y="4320"/>
                    <a:ext cx="1681" cy="25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u="sng">
                        <a:solidFill>
                          <a:srgbClr val="000000"/>
                        </a:solidFill>
                        <a:latin typeface="Impact" pitchFamily="34" charset="0"/>
                      </a:rPr>
                      <a:t>SOCIAL GOSPEL</a:t>
                    </a:r>
                    <a:br>
                      <a:rPr lang="en-US" sz="3600" u="sng">
                        <a:solidFill>
                          <a:srgbClr val="000000"/>
                        </a:solidFill>
                        <a:latin typeface="Impact" pitchFamily="34" charset="0"/>
                      </a:rPr>
                    </a:br>
                    <a:endParaRPr lang="en-US" sz="3600" u="sng">
                      <a:solidFill>
                        <a:srgbClr val="000000"/>
                      </a:solidFill>
                      <a:latin typeface="Impact" pitchFamily="34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Pioneer in the field of social work who founded the </a:t>
                    </a:r>
                    <a:r>
                      <a:rPr lang="en-US" sz="2400" b="1" u="sng">
                        <a:solidFill>
                          <a:srgbClr val="9A0000"/>
                        </a:solidFill>
                        <a:latin typeface="Arial Black" pitchFamily="34" charset="0"/>
                      </a:rPr>
                      <a:t>settlement house</a:t>
                    </a: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 movement through the establishment of </a:t>
                    </a:r>
                    <a:r>
                      <a:rPr lang="en-US" sz="2400" b="1" u="sng">
                        <a:solidFill>
                          <a:srgbClr val="9A0000"/>
                        </a:solidFill>
                        <a:latin typeface="Arial Black" pitchFamily="34" charset="0"/>
                      </a:rPr>
                      <a:t>Hull House</a:t>
                    </a: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 in Chicago, Illinois.</a:t>
                    </a:r>
                  </a:p>
                </p:txBody>
              </p:sp>
              <p:sp>
                <p:nvSpPr>
                  <p:cNvPr id="18744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765" y="4320"/>
                    <a:ext cx="1681" cy="25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15729" name="Group 64"/>
              <p:cNvGrpSpPr>
                <a:grpSpLocks/>
              </p:cNvGrpSpPr>
              <p:nvPr/>
            </p:nvGrpSpPr>
            <p:grpSpPr bwMode="auto">
              <a:xfrm>
                <a:off x="0" y="6908"/>
                <a:ext cx="765" cy="2588"/>
                <a:chOff x="0" y="6908"/>
                <a:chExt cx="765" cy="2588"/>
              </a:xfrm>
            </p:grpSpPr>
            <p:sp>
              <p:nvSpPr>
                <p:cNvPr id="187455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6908"/>
                  <a:ext cx="765" cy="2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15736" name="Group 62"/>
                <p:cNvGrpSpPr>
                  <a:grpSpLocks/>
                </p:cNvGrpSpPr>
                <p:nvPr/>
              </p:nvGrpSpPr>
              <p:grpSpPr bwMode="auto">
                <a:xfrm>
                  <a:off x="0" y="6908"/>
                  <a:ext cx="765" cy="2588"/>
                  <a:chOff x="0" y="6908"/>
                  <a:chExt cx="765" cy="2588"/>
                </a:xfrm>
              </p:grpSpPr>
              <p:sp>
                <p:nvSpPr>
                  <p:cNvPr id="11573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908"/>
                    <a:ext cx="765" cy="25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Margaret</a:t>
                    </a:r>
                    <a:b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</a:br>
                    <a:r>
                      <a:rPr lang="en-US" sz="2000" b="1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Sanger</a:t>
                    </a: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745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908"/>
                    <a:ext cx="765" cy="25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15730" name="Group 68"/>
              <p:cNvGrpSpPr>
                <a:grpSpLocks/>
              </p:cNvGrpSpPr>
              <p:nvPr/>
            </p:nvGrpSpPr>
            <p:grpSpPr bwMode="auto">
              <a:xfrm>
                <a:off x="765" y="6908"/>
                <a:ext cx="1681" cy="2588"/>
                <a:chOff x="765" y="6908"/>
                <a:chExt cx="1681" cy="2588"/>
              </a:xfrm>
            </p:grpSpPr>
            <p:sp>
              <p:nvSpPr>
                <p:cNvPr id="187459" name="Rectangle 67"/>
                <p:cNvSpPr>
                  <a:spLocks noChangeArrowheads="1"/>
                </p:cNvSpPr>
                <p:nvPr/>
              </p:nvSpPr>
              <p:spPr bwMode="auto">
                <a:xfrm>
                  <a:off x="765" y="6908"/>
                  <a:ext cx="1681" cy="2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15732" name="Group 66"/>
                <p:cNvGrpSpPr>
                  <a:grpSpLocks/>
                </p:cNvGrpSpPr>
                <p:nvPr/>
              </p:nvGrpSpPr>
              <p:grpSpPr bwMode="auto">
                <a:xfrm>
                  <a:off x="765" y="6908"/>
                  <a:ext cx="1681" cy="2588"/>
                  <a:chOff x="765" y="6908"/>
                  <a:chExt cx="1681" cy="2588"/>
                </a:xfrm>
              </p:grpSpPr>
              <p:sp>
                <p:nvSpPr>
                  <p:cNvPr id="11573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65" y="6908"/>
                    <a:ext cx="1681" cy="25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Educated urban poor about the benefits of family planning through </a:t>
                    </a:r>
                    <a:r>
                      <a:rPr lang="en-US" sz="2400" b="1" u="sng">
                        <a:solidFill>
                          <a:srgbClr val="9A0000"/>
                        </a:solidFill>
                        <a:latin typeface="Arial Black" pitchFamily="34" charset="0"/>
                      </a:rPr>
                      <a:t>birth control</a:t>
                    </a: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. She founded the organization that became </a:t>
                    </a:r>
                    <a:r>
                      <a:rPr lang="en-US" sz="2400" b="1">
                        <a:solidFill>
                          <a:srgbClr val="9A0000"/>
                        </a:solidFill>
                        <a:latin typeface="Arial Black" pitchFamily="34" charset="0"/>
                      </a:rPr>
                      <a:t>Planned Parenthood</a:t>
                    </a:r>
                    <a:r>
                      <a:rPr lang="en-US" sz="2400">
                        <a:solidFill>
                          <a:srgbClr val="000000"/>
                        </a:solidFill>
                        <a:latin typeface="Arial Black" pitchFamily="34" charset="0"/>
                      </a:rPr>
                      <a:t>.</a:t>
                    </a:r>
                  </a:p>
                </p:txBody>
              </p:sp>
              <p:sp>
                <p:nvSpPr>
                  <p:cNvPr id="18745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765" y="6908"/>
                    <a:ext cx="1681" cy="25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87462" name="Rectangle 70"/>
            <p:cNvSpPr>
              <a:spLocks noChangeArrowheads="1"/>
            </p:cNvSpPr>
            <p:nvPr/>
          </p:nvSpPr>
          <p:spPr bwMode="auto">
            <a:xfrm>
              <a:off x="-3" y="4317"/>
              <a:ext cx="2452" cy="51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1588" y="-358140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5717" name="Group 79"/>
          <p:cNvGrpSpPr>
            <a:grpSpLocks/>
          </p:cNvGrpSpPr>
          <p:nvPr/>
        </p:nvGrpSpPr>
        <p:grpSpPr bwMode="auto">
          <a:xfrm>
            <a:off x="0" y="0"/>
            <a:ext cx="9144000" cy="538163"/>
            <a:chOff x="-3" y="4317"/>
            <a:chExt cx="3631" cy="198"/>
          </a:xfrm>
        </p:grpSpPr>
        <p:grpSp>
          <p:nvGrpSpPr>
            <p:cNvPr id="115719" name="Group 77"/>
            <p:cNvGrpSpPr>
              <a:grpSpLocks/>
            </p:cNvGrpSpPr>
            <p:nvPr/>
          </p:nvGrpSpPr>
          <p:grpSpPr bwMode="auto">
            <a:xfrm>
              <a:off x="0" y="4320"/>
              <a:ext cx="3625" cy="192"/>
              <a:chOff x="0" y="4320"/>
              <a:chExt cx="3625" cy="192"/>
            </a:xfrm>
          </p:grpSpPr>
          <p:sp>
            <p:nvSpPr>
              <p:cNvPr id="187468" name="Rectangle 76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625" cy="19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5722" name="Group 75"/>
              <p:cNvGrpSpPr>
                <a:grpSpLocks/>
              </p:cNvGrpSpPr>
              <p:nvPr/>
            </p:nvGrpSpPr>
            <p:grpSpPr bwMode="auto">
              <a:xfrm>
                <a:off x="0" y="4320"/>
                <a:ext cx="3625" cy="192"/>
                <a:chOff x="0" y="4320"/>
                <a:chExt cx="3625" cy="192"/>
              </a:xfrm>
            </p:grpSpPr>
            <p:sp>
              <p:nvSpPr>
                <p:cNvPr id="115723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3625" cy="192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>
                      <a:solidFill>
                        <a:srgbClr val="FFFFFF"/>
                      </a:solidFill>
                      <a:latin typeface="Arial Black" pitchFamily="34" charset="0"/>
                      <a:cs typeface="Arial" charset="0"/>
                    </a:rPr>
                    <a:t>Social Reformers</a:t>
                  </a:r>
                  <a:endParaRPr lang="en-US" sz="480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87466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3625" cy="1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87470" name="Rectangle 78"/>
            <p:cNvSpPr>
              <a:spLocks noChangeArrowheads="1"/>
            </p:cNvSpPr>
            <p:nvPr/>
          </p:nvSpPr>
          <p:spPr bwMode="auto">
            <a:xfrm>
              <a:off x="-3" y="4317"/>
              <a:ext cx="3631" cy="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7472" name="AutoShape 8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63000" y="3352800"/>
            <a:ext cx="2286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3925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4915586" imgH="3362794" progId="">
                  <p:embed/>
                </p:oleObj>
              </mc:Choice>
              <mc:Fallback>
                <p:oleObj name="Image" r:id="rId3" imgW="4915586" imgH="3362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887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601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kids in mines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433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4877481" imgH="3438095" progId="">
                  <p:embed/>
                </p:oleObj>
              </mc:Choice>
              <mc:Fallback>
                <p:oleObj name="Image" r:id="rId3" imgW="4877481" imgH="3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356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ldCentury" pitchFamily="2" charset="0"/>
              </a:rPr>
              <a:t>John Spargo:  The Bitter Cry of the Children</a:t>
            </a:r>
          </a:p>
        </p:txBody>
      </p:sp>
      <p:pic>
        <p:nvPicPr>
          <p:cNvPr id="106501" name="Picture 15" descr="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724400" cy="52578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59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2695951" imgH="3505689" progId="">
                  <p:embed/>
                </p:oleObj>
              </mc:Choice>
              <mc:Fallback>
                <p:oleObj name="Image" r:id="rId3" imgW="2695951" imgH="3505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7764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mp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388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ust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337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2_Bold Stripes</vt:lpstr>
      <vt:lpstr>3_Bold Stripes</vt:lpstr>
      <vt:lpstr>Bold Stripes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2012-04-02T20:03:16Z</dcterms:created>
  <dcterms:modified xsi:type="dcterms:W3CDTF">2012-04-06T19:29:45Z</dcterms:modified>
</cp:coreProperties>
</file>