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3" r:id="rId7"/>
    <p:sldMasterId id="2147483746" r:id="rId8"/>
    <p:sldMasterId id="2147483758" r:id="rId9"/>
    <p:sldMasterId id="2147483770" r:id="rId10"/>
    <p:sldMasterId id="2147483782" r:id="rId11"/>
    <p:sldMasterId id="2147483794" r:id="rId12"/>
    <p:sldMasterId id="2147483806" r:id="rId13"/>
    <p:sldMasterId id="2147483818" r:id="rId14"/>
    <p:sldMasterId id="2147483830" r:id="rId15"/>
    <p:sldMasterId id="2147483842" r:id="rId16"/>
    <p:sldMasterId id="2147483854" r:id="rId17"/>
  </p:sldMasterIdLst>
  <p:notesMasterIdLst>
    <p:notesMasterId r:id="rId44"/>
  </p:notesMasterIdLst>
  <p:sldIdLst>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08"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6FDC3-9380-4BB8-8779-F80B3B757D96}" type="datetimeFigureOut">
              <a:rPr lang="en-US" smtClean="0"/>
              <a:t>4/6/2012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5D6D9-8A1E-4BBA-BB88-87B35831C1E0}" type="slidenum">
              <a:rPr lang="en-US" smtClean="0"/>
              <a:t>‹#›</a:t>
            </a:fld>
            <a:endParaRPr lang="en-US"/>
          </a:p>
        </p:txBody>
      </p:sp>
    </p:spTree>
    <p:extLst>
      <p:ext uri="{BB962C8B-B14F-4D97-AF65-F5344CB8AC3E}">
        <p14:creationId xmlns:p14="http://schemas.microsoft.com/office/powerpoint/2010/main" val="373819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4935EB1-486C-4953-9AE1-F5D4E0ED1F04}" type="slidenum">
              <a:rPr lang="en-US" sz="1200">
                <a:solidFill>
                  <a:srgbClr val="000000"/>
                </a:solidFill>
                <a:latin typeface="Times New Roman" pitchFamily="18" charset="0"/>
              </a:rPr>
              <a:pPr/>
              <a:t>3</a:t>
            </a:fld>
            <a:endParaRPr lang="en-US" sz="1200">
              <a:solidFill>
                <a:srgbClr val="000000"/>
              </a:solidFill>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atin typeface="Verdana" pitchFamily="34" charset="0"/>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atin typeface="Verdana" pitchFamily="34" charset="0"/>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atin typeface="Verdana" pitchFamily="34" charset="0"/>
              </a:defRPr>
            </a:lvl1pPr>
          </a:lstStyle>
          <a:p>
            <a:pPr>
              <a:defRPr/>
            </a:pPr>
            <a:fld id="{E567F648-2968-4A05-AE8A-4B1FB2C818D4}" type="slidenum">
              <a:rPr lang="en-US"/>
              <a:pPr>
                <a:defRPr/>
              </a:pPr>
              <a:t>‹#›</a:t>
            </a:fld>
            <a:endParaRPr lang="en-US"/>
          </a:p>
        </p:txBody>
      </p:sp>
    </p:spTree>
    <p:extLst>
      <p:ext uri="{BB962C8B-B14F-4D97-AF65-F5344CB8AC3E}">
        <p14:creationId xmlns:p14="http://schemas.microsoft.com/office/powerpoint/2010/main" val="3348759704"/>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5"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9"/>
          <p:cNvSpPr>
            <a:spLocks noGrp="1" noChangeArrowheads="1"/>
          </p:cNvSpPr>
          <p:nvPr>
            <p:ph type="sldNum" sz="quarter" idx="12"/>
          </p:nvPr>
        </p:nvSpPr>
        <p:spPr/>
        <p:txBody>
          <a:bodyPr/>
          <a:lstStyle>
            <a:lvl1pPr>
              <a:defRPr>
                <a:latin typeface="Verdana" pitchFamily="34" charset="0"/>
              </a:defRPr>
            </a:lvl1pPr>
          </a:lstStyle>
          <a:p>
            <a:pPr>
              <a:defRPr/>
            </a:pPr>
            <a:fld id="{570D9113-095A-4973-AC05-326A174141D3}" type="slidenum">
              <a:rPr lang="en-US"/>
              <a:pPr>
                <a:defRPr/>
              </a:pPr>
              <a:t>‹#›</a:t>
            </a:fld>
            <a:endParaRPr lang="en-US"/>
          </a:p>
        </p:txBody>
      </p:sp>
    </p:spTree>
    <p:extLst>
      <p:ext uri="{BB962C8B-B14F-4D97-AF65-F5344CB8AC3E}">
        <p14:creationId xmlns:p14="http://schemas.microsoft.com/office/powerpoint/2010/main" val="975869701"/>
      </p:ext>
    </p:extLst>
  </p:cSld>
  <p:clrMapOvr>
    <a:masterClrMapping/>
  </p:clrMapOvr>
  <p:transition>
    <p:zo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5964638"/>
      </p:ext>
    </p:extLst>
  </p:cSld>
  <p:clrMapOvr>
    <a:masterClrMapping/>
  </p:clrMapOvr>
  <p:transition>
    <p:zo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829769"/>
      </p:ext>
    </p:extLst>
  </p:cSld>
  <p:clrMapOvr>
    <a:masterClrMapping/>
  </p:clrMapOvr>
  <p:transition>
    <p:zo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5480884"/>
      </p:ext>
    </p:extLst>
  </p:cSld>
  <p:clrMapOvr>
    <a:masterClrMapping/>
  </p:clrMapOvr>
  <p:transition>
    <p:zo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6786873"/>
      </p:ext>
    </p:extLst>
  </p:cSld>
  <p:clrMapOvr>
    <a:masterClrMapping/>
  </p:clrMapOvr>
  <p:transition>
    <p:zo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2528505"/>
      </p:ext>
    </p:extLst>
  </p:cSld>
  <p:clrMapOvr>
    <a:masterClrMapping/>
  </p:clrMapOvr>
  <p:transition>
    <p:zo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51317"/>
      </p:ext>
    </p:extLst>
  </p:cSld>
  <p:clrMapOvr>
    <a:masterClrMapping/>
  </p:clrMapOvr>
  <p:transition>
    <p:zo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3185502"/>
      </p:ext>
    </p:extLst>
  </p:cSld>
  <p:clrMapOvr>
    <a:masterClrMapping/>
  </p:clrMapOvr>
  <p:transition>
    <p:zo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7497960"/>
      </p:ext>
    </p:extLst>
  </p:cSld>
  <p:clrMapOvr>
    <a:masterClrMapping/>
  </p:clrMapOvr>
  <p:transition>
    <p:zo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068938"/>
      </p:ext>
    </p:extLst>
  </p:cSld>
  <p:clrMapOvr>
    <a:masterClrMapping/>
  </p:clrMapOvr>
  <p:transition>
    <p:zo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2947068"/>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5"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9"/>
          <p:cNvSpPr>
            <a:spLocks noGrp="1" noChangeArrowheads="1"/>
          </p:cNvSpPr>
          <p:nvPr>
            <p:ph type="sldNum" sz="quarter" idx="12"/>
          </p:nvPr>
        </p:nvSpPr>
        <p:spPr/>
        <p:txBody>
          <a:bodyPr/>
          <a:lstStyle>
            <a:lvl1pPr>
              <a:defRPr>
                <a:latin typeface="Verdana" pitchFamily="34" charset="0"/>
              </a:defRPr>
            </a:lvl1pPr>
          </a:lstStyle>
          <a:p>
            <a:pPr>
              <a:defRPr/>
            </a:pPr>
            <a:fld id="{5C023B59-C684-40C5-B120-FCA1D1A9E540}" type="slidenum">
              <a:rPr lang="en-US"/>
              <a:pPr>
                <a:defRPr/>
              </a:pPr>
              <a:t>‹#›</a:t>
            </a:fld>
            <a:endParaRPr lang="en-US"/>
          </a:p>
        </p:txBody>
      </p:sp>
    </p:spTree>
    <p:extLst>
      <p:ext uri="{BB962C8B-B14F-4D97-AF65-F5344CB8AC3E}">
        <p14:creationId xmlns:p14="http://schemas.microsoft.com/office/powerpoint/2010/main" val="2806043689"/>
      </p:ext>
    </p:extLst>
  </p:cSld>
  <p:clrMapOvr>
    <a:masterClrMapping/>
  </p:clrMapOvr>
  <p:transition>
    <p:zo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967217"/>
      </p:ext>
    </p:extLst>
  </p:cSld>
  <p:clrMapOvr>
    <a:masterClrMapping/>
  </p:clrMapOvr>
  <p:transition>
    <p:zo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1073168"/>
      </p:ext>
    </p:extLst>
  </p:cSld>
  <p:clrMapOvr>
    <a:masterClrMapping/>
  </p:clrMapOvr>
  <p:transition>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334397"/>
      </p:ext>
    </p:extLst>
  </p:cSld>
  <p:clrMapOvr>
    <a:masterClrMapping/>
  </p:clrMapOvr>
  <p:transition>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8792000"/>
      </p:ext>
    </p:extLst>
  </p:cSld>
  <p:clrMapOvr>
    <a:masterClrMapping/>
  </p:clrMapOvr>
  <p:transition>
    <p:zo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647132"/>
      </p:ext>
    </p:extLst>
  </p:cSld>
  <p:clrMapOvr>
    <a:masterClrMapping/>
  </p:clrMapOvr>
  <p:transition>
    <p:zo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2634274"/>
      </p:ext>
    </p:extLst>
  </p:cSld>
  <p:clrMapOvr>
    <a:masterClrMapping/>
  </p:clrMapOvr>
  <p:transition>
    <p:zo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21152"/>
      </p:ext>
    </p:extLst>
  </p:cSld>
  <p:clrMapOvr>
    <a:masterClrMapping/>
  </p:clrMapOvr>
  <p:transition>
    <p:zo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2671633"/>
      </p:ext>
    </p:extLst>
  </p:cSld>
  <p:clrMapOvr>
    <a:masterClrMapping/>
  </p:clrMapOvr>
  <p:transition>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7622584"/>
      </p:ext>
    </p:extLst>
  </p:cSld>
  <p:clrMapOvr>
    <a:masterClrMapping/>
  </p:clrMapOvr>
  <p:transition>
    <p:zo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455521"/>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149984"/>
      </p:ext>
    </p:extLst>
  </p:cSld>
  <p:clrMapOvr>
    <a:masterClrMapping/>
  </p:clrMapOvr>
  <p:transition>
    <p:zo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1548532"/>
      </p:ext>
    </p:extLst>
  </p:cSld>
  <p:clrMapOvr>
    <a:masterClrMapping/>
  </p:clrMapOvr>
  <p:transition>
    <p:zo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071620"/>
      </p:ext>
    </p:extLst>
  </p:cSld>
  <p:clrMapOvr>
    <a:masterClrMapping/>
  </p:clrMapOvr>
  <p:transition>
    <p:zo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9386967"/>
      </p:ext>
    </p:extLst>
  </p:cSld>
  <p:clrMapOvr>
    <a:masterClrMapping/>
  </p:clrMapOvr>
  <p:transition>
    <p:zo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0405618"/>
      </p:ext>
    </p:extLst>
  </p:cSld>
  <p:clrMapOvr>
    <a:masterClrMapping/>
  </p:clrMapOvr>
  <p:transition>
    <p:zo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0500585"/>
      </p:ext>
    </p:extLst>
  </p:cSld>
  <p:clrMapOvr>
    <a:masterClrMapping/>
  </p:clrMapOvr>
  <p:transition>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2089157"/>
      </p:ext>
    </p:extLst>
  </p:cSld>
  <p:clrMapOvr>
    <a:masterClrMapping/>
  </p:clrMapOvr>
  <p:transition>
    <p:zo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9501606"/>
      </p:ext>
    </p:extLst>
  </p:cSld>
  <p:clrMapOvr>
    <a:masterClrMapping/>
  </p:clrMapOvr>
  <p:transition>
    <p:zo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2800305"/>
      </p:ext>
    </p:extLst>
  </p:cSld>
  <p:clrMapOvr>
    <a:masterClrMapping/>
  </p:clrMapOvr>
  <p:transition>
    <p:zo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785902"/>
      </p:ext>
    </p:extLst>
  </p:cSld>
  <p:clrMapOvr>
    <a:masterClrMapping/>
  </p:clrMapOvr>
  <p:transition>
    <p:zo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4530553"/>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2019402"/>
      </p:ext>
    </p:extLst>
  </p:cSld>
  <p:clrMapOvr>
    <a:masterClrMapping/>
  </p:clrMapOvr>
  <p:transition>
    <p:zo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2634475"/>
      </p:ext>
    </p:extLst>
  </p:cSld>
  <p:clrMapOvr>
    <a:masterClrMapping/>
  </p:clrMapOvr>
  <p:transition>
    <p:zo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1800030"/>
      </p:ext>
    </p:extLst>
  </p:cSld>
  <p:clrMapOvr>
    <a:masterClrMapping/>
  </p:clrMapOvr>
  <p:transition>
    <p:zo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538270"/>
      </p:ext>
    </p:extLst>
  </p:cSld>
  <p:clrMapOvr>
    <a:masterClrMapping/>
  </p:clrMapOvr>
  <p:transition>
    <p:zo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1027329"/>
      </p:ext>
    </p:extLst>
  </p:cSld>
  <p:clrMapOvr>
    <a:masterClrMapping/>
  </p:clrMapOvr>
  <p:transition>
    <p:zo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7795212"/>
      </p:ext>
    </p:extLst>
  </p:cSld>
  <p:clrMapOvr>
    <a:masterClrMapping/>
  </p:clrMapOvr>
  <p:transition>
    <p:zo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8037728"/>
      </p:ext>
    </p:extLst>
  </p:cSld>
  <p:clrMapOvr>
    <a:masterClrMapping/>
  </p:clrMapOvr>
  <p:transition>
    <p:zo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152354"/>
      </p:ext>
    </p:extLst>
  </p:cSld>
  <p:clrMapOvr>
    <a:masterClrMapping/>
  </p:clrMapOvr>
  <p:transition>
    <p:zo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314092"/>
      </p:ext>
    </p:extLst>
  </p:cSld>
  <p:clrMapOvr>
    <a:masterClrMapping/>
  </p:clrMapOvr>
  <p:transition>
    <p:zo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521741"/>
      </p:ext>
    </p:extLst>
  </p:cSld>
  <p:clrMapOvr>
    <a:masterClrMapping/>
  </p:clrMapOvr>
  <p:transition>
    <p:zo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1586558"/>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4007483"/>
      </p:ext>
    </p:extLst>
  </p:cSld>
  <p:clrMapOvr>
    <a:masterClrMapping/>
  </p:clrMapOvr>
  <p:transition>
    <p:zo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04566"/>
      </p:ext>
    </p:extLst>
  </p:cSld>
  <p:clrMapOvr>
    <a:masterClrMapping/>
  </p:clrMapOvr>
  <p:transition>
    <p:zo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844041"/>
      </p:ext>
    </p:extLst>
  </p:cSld>
  <p:clrMapOvr>
    <a:masterClrMapping/>
  </p:clrMapOvr>
  <p:transition>
    <p:zo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650744"/>
      </p:ext>
    </p:extLst>
  </p:cSld>
  <p:clrMapOvr>
    <a:masterClrMapping/>
  </p:clrMapOvr>
  <p:transition>
    <p:zo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6381351"/>
      </p:ext>
    </p:extLst>
  </p:cSld>
  <p:clrMapOvr>
    <a:masterClrMapping/>
  </p:clrMapOvr>
  <p:transition>
    <p:zo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5514636"/>
      </p:ext>
    </p:extLst>
  </p:cSld>
  <p:clrMapOvr>
    <a:masterClrMapping/>
  </p:clrMapOvr>
  <p:transition>
    <p:zo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6552307"/>
      </p:ext>
    </p:extLst>
  </p:cSld>
  <p:clrMapOvr>
    <a:masterClrMapping/>
  </p:clrMapOvr>
  <p:transition>
    <p:zo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0380549"/>
      </p:ext>
    </p:extLst>
  </p:cSld>
  <p:clrMapOvr>
    <a:masterClrMapping/>
  </p:clrMapOvr>
  <p:transition>
    <p:zo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133599"/>
      </p:ext>
    </p:extLst>
  </p:cSld>
  <p:clrMapOvr>
    <a:masterClrMapping/>
  </p:clrMapOvr>
  <p:transition>
    <p:zo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258518"/>
      </p:ext>
    </p:extLst>
  </p:cSld>
  <p:clrMapOvr>
    <a:masterClrMapping/>
  </p:clrMapOvr>
  <p:transition>
    <p:zo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0348625"/>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0783874"/>
      </p:ext>
    </p:extLst>
  </p:cSld>
  <p:clrMapOvr>
    <a:masterClrMapping/>
  </p:clrMapOvr>
  <p:transition>
    <p:zo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090095"/>
      </p:ext>
    </p:extLst>
  </p:cSld>
  <p:clrMapOvr>
    <a:masterClrMapping/>
  </p:clrMapOvr>
  <p:transition>
    <p:zo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9563908"/>
      </p:ext>
    </p:extLst>
  </p:cSld>
  <p:clrMapOvr>
    <a:masterClrMapping/>
  </p:clrMapOvr>
  <p:transition>
    <p:zo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823115"/>
      </p:ext>
    </p:extLst>
  </p:cSld>
  <p:clrMapOvr>
    <a:masterClrMapping/>
  </p:clrMapOvr>
  <p:transition>
    <p:zo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953274"/>
      </p:ext>
    </p:extLst>
  </p:cSld>
  <p:clrMapOvr>
    <a:masterClrMapping/>
  </p:clrMapOvr>
  <p:transition>
    <p:zo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1924"/>
      </p:ext>
    </p:extLst>
  </p:cSld>
  <p:clrMapOvr>
    <a:masterClrMapping/>
  </p:clrMapOvr>
  <p:transition>
    <p:zo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410502"/>
      </p:ext>
    </p:extLst>
  </p:cSld>
  <p:clrMapOvr>
    <a:masterClrMapping/>
  </p:clrMapOvr>
  <p:transition>
    <p:zo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7570049"/>
      </p:ext>
    </p:extLst>
  </p:cSld>
  <p:clrMapOvr>
    <a:masterClrMapping/>
  </p:clrMapOvr>
  <p:transition>
    <p:zo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35832D-B966-4C48-80E2-09E5C30DC89C}" type="slidenum">
              <a:rPr lang="en-US"/>
              <a:pPr>
                <a:defRPr/>
              </a:pPr>
              <a:t>‹#›</a:t>
            </a:fld>
            <a:endParaRPr lang="en-US"/>
          </a:p>
        </p:txBody>
      </p:sp>
    </p:spTree>
    <p:extLst>
      <p:ext uri="{BB962C8B-B14F-4D97-AF65-F5344CB8AC3E}">
        <p14:creationId xmlns:p14="http://schemas.microsoft.com/office/powerpoint/2010/main" val="3705191260"/>
      </p:ext>
    </p:extLst>
  </p:cSld>
  <p:clrMapOvr>
    <a:masterClrMapping/>
  </p:clrMapOvr>
  <p:transition>
    <p:zo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414FF0-F1F0-46A2-AD7D-F66DDED1F72C}" type="slidenum">
              <a:rPr lang="en-US"/>
              <a:pPr>
                <a:defRPr/>
              </a:pPr>
              <a:t>‹#›</a:t>
            </a:fld>
            <a:endParaRPr lang="en-US"/>
          </a:p>
        </p:txBody>
      </p:sp>
    </p:spTree>
    <p:extLst>
      <p:ext uri="{BB962C8B-B14F-4D97-AF65-F5344CB8AC3E}">
        <p14:creationId xmlns:p14="http://schemas.microsoft.com/office/powerpoint/2010/main" val="2540845707"/>
      </p:ext>
    </p:extLst>
  </p:cSld>
  <p:clrMapOvr>
    <a:masterClrMapping/>
  </p:clrMapOvr>
  <p:transition>
    <p:zo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2B5BC-B67A-4E04-8397-CC03B7963516}" type="slidenum">
              <a:rPr lang="en-US"/>
              <a:pPr>
                <a:defRPr/>
              </a:pPr>
              <a:t>‹#›</a:t>
            </a:fld>
            <a:endParaRPr lang="en-US"/>
          </a:p>
        </p:txBody>
      </p:sp>
    </p:spTree>
    <p:extLst>
      <p:ext uri="{BB962C8B-B14F-4D97-AF65-F5344CB8AC3E}">
        <p14:creationId xmlns:p14="http://schemas.microsoft.com/office/powerpoint/2010/main" val="560627864"/>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863677"/>
      </p:ext>
    </p:extLst>
  </p:cSld>
  <p:clrMapOvr>
    <a:masterClrMapping/>
  </p:clrMapOvr>
  <p:transition>
    <p:zo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5FB1A8-C4CE-48C6-B2FD-3D7F0F937EFB}" type="slidenum">
              <a:rPr lang="en-US"/>
              <a:pPr>
                <a:defRPr/>
              </a:pPr>
              <a:t>‹#›</a:t>
            </a:fld>
            <a:endParaRPr lang="en-US"/>
          </a:p>
        </p:txBody>
      </p:sp>
    </p:spTree>
    <p:extLst>
      <p:ext uri="{BB962C8B-B14F-4D97-AF65-F5344CB8AC3E}">
        <p14:creationId xmlns:p14="http://schemas.microsoft.com/office/powerpoint/2010/main" val="384393692"/>
      </p:ext>
    </p:extLst>
  </p:cSld>
  <p:clrMapOvr>
    <a:masterClrMapping/>
  </p:clrMapOvr>
  <p:transition>
    <p:zo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C20AFE-D3B7-40B8-A2CF-5FE3CFFDB884}" type="slidenum">
              <a:rPr lang="en-US"/>
              <a:pPr>
                <a:defRPr/>
              </a:pPr>
              <a:t>‹#›</a:t>
            </a:fld>
            <a:endParaRPr lang="en-US"/>
          </a:p>
        </p:txBody>
      </p:sp>
    </p:spTree>
    <p:extLst>
      <p:ext uri="{BB962C8B-B14F-4D97-AF65-F5344CB8AC3E}">
        <p14:creationId xmlns:p14="http://schemas.microsoft.com/office/powerpoint/2010/main" val="2027687347"/>
      </p:ext>
    </p:extLst>
  </p:cSld>
  <p:clrMapOvr>
    <a:masterClrMapping/>
  </p:clrMapOvr>
  <p:transition>
    <p:zo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96A733-1B7D-46D8-864D-627991BE6300}" type="slidenum">
              <a:rPr lang="en-US"/>
              <a:pPr>
                <a:defRPr/>
              </a:pPr>
              <a:t>‹#›</a:t>
            </a:fld>
            <a:endParaRPr lang="en-US"/>
          </a:p>
        </p:txBody>
      </p:sp>
    </p:spTree>
    <p:extLst>
      <p:ext uri="{BB962C8B-B14F-4D97-AF65-F5344CB8AC3E}">
        <p14:creationId xmlns:p14="http://schemas.microsoft.com/office/powerpoint/2010/main" val="3330930560"/>
      </p:ext>
    </p:extLst>
  </p:cSld>
  <p:clrMapOvr>
    <a:masterClrMapping/>
  </p:clrMapOvr>
  <p:transition>
    <p:zo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E664A4-A1C0-4843-8486-63BC7AE808C4}" type="slidenum">
              <a:rPr lang="en-US"/>
              <a:pPr>
                <a:defRPr/>
              </a:pPr>
              <a:t>‹#›</a:t>
            </a:fld>
            <a:endParaRPr lang="en-US"/>
          </a:p>
        </p:txBody>
      </p:sp>
    </p:spTree>
    <p:extLst>
      <p:ext uri="{BB962C8B-B14F-4D97-AF65-F5344CB8AC3E}">
        <p14:creationId xmlns:p14="http://schemas.microsoft.com/office/powerpoint/2010/main" val="3427742045"/>
      </p:ext>
    </p:extLst>
  </p:cSld>
  <p:clrMapOvr>
    <a:masterClrMapping/>
  </p:clrMapOvr>
  <p:transition>
    <p:zo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E2670C-CE80-4E80-A906-8EB2F5CA4AC7}" type="slidenum">
              <a:rPr lang="en-US"/>
              <a:pPr>
                <a:defRPr/>
              </a:pPr>
              <a:t>‹#›</a:t>
            </a:fld>
            <a:endParaRPr lang="en-US"/>
          </a:p>
        </p:txBody>
      </p:sp>
    </p:spTree>
    <p:extLst>
      <p:ext uri="{BB962C8B-B14F-4D97-AF65-F5344CB8AC3E}">
        <p14:creationId xmlns:p14="http://schemas.microsoft.com/office/powerpoint/2010/main" val="712480496"/>
      </p:ext>
    </p:extLst>
  </p:cSld>
  <p:clrMapOvr>
    <a:masterClrMapping/>
  </p:clrMapOvr>
  <p:transition>
    <p:zo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51B6D-5FEE-46BD-B0D6-9B8B2081A0D3}" type="slidenum">
              <a:rPr lang="en-US"/>
              <a:pPr>
                <a:defRPr/>
              </a:pPr>
              <a:t>‹#›</a:t>
            </a:fld>
            <a:endParaRPr lang="en-US"/>
          </a:p>
        </p:txBody>
      </p:sp>
    </p:spTree>
    <p:extLst>
      <p:ext uri="{BB962C8B-B14F-4D97-AF65-F5344CB8AC3E}">
        <p14:creationId xmlns:p14="http://schemas.microsoft.com/office/powerpoint/2010/main" val="2778990188"/>
      </p:ext>
    </p:extLst>
  </p:cSld>
  <p:clrMapOvr>
    <a:masterClrMapping/>
  </p:clrMapOvr>
  <p:transition>
    <p:zo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4F0339-9381-4162-8931-03270D9F34C3}" type="slidenum">
              <a:rPr lang="en-US"/>
              <a:pPr>
                <a:defRPr/>
              </a:pPr>
              <a:t>‹#›</a:t>
            </a:fld>
            <a:endParaRPr lang="en-US"/>
          </a:p>
        </p:txBody>
      </p:sp>
    </p:spTree>
    <p:extLst>
      <p:ext uri="{BB962C8B-B14F-4D97-AF65-F5344CB8AC3E}">
        <p14:creationId xmlns:p14="http://schemas.microsoft.com/office/powerpoint/2010/main" val="957804952"/>
      </p:ext>
    </p:extLst>
  </p:cSld>
  <p:clrMapOvr>
    <a:masterClrMapping/>
  </p:clrMapOvr>
  <p:transition>
    <p:zo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E8B245-A596-4C1C-B1C3-3EE18E087C4F}" type="slidenum">
              <a:rPr lang="en-US"/>
              <a:pPr>
                <a:defRPr/>
              </a:pPr>
              <a:t>‹#›</a:t>
            </a:fld>
            <a:endParaRPr lang="en-US"/>
          </a:p>
        </p:txBody>
      </p:sp>
    </p:spTree>
    <p:extLst>
      <p:ext uri="{BB962C8B-B14F-4D97-AF65-F5344CB8AC3E}">
        <p14:creationId xmlns:p14="http://schemas.microsoft.com/office/powerpoint/2010/main" val="1231670612"/>
      </p:ext>
    </p:extLst>
  </p:cSld>
  <p:clrMapOvr>
    <a:masterClrMapping/>
  </p:clrMapOvr>
  <p:transition>
    <p:zo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105358"/>
      </p:ext>
    </p:extLst>
  </p:cSld>
  <p:clrMapOvr>
    <a:masterClrMapping/>
  </p:clrMapOvr>
  <p:transition>
    <p:zo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1971080"/>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182892"/>
      </p:ext>
    </p:extLst>
  </p:cSld>
  <p:clrMapOvr>
    <a:masterClrMapping/>
  </p:clrMapOvr>
  <p:transition>
    <p:zo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8914567"/>
      </p:ext>
    </p:extLst>
  </p:cSld>
  <p:clrMapOvr>
    <a:masterClrMapping/>
  </p:clrMapOvr>
  <p:transition>
    <p:zo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3379438"/>
      </p:ext>
    </p:extLst>
  </p:cSld>
  <p:clrMapOvr>
    <a:masterClrMapping/>
  </p:clrMapOvr>
  <p:transition>
    <p:zo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598018"/>
      </p:ext>
    </p:extLst>
  </p:cSld>
  <p:clrMapOvr>
    <a:masterClrMapping/>
  </p:clrMapOvr>
  <p:transition>
    <p:zo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0917419"/>
      </p:ext>
    </p:extLst>
  </p:cSld>
  <p:clrMapOvr>
    <a:masterClrMapping/>
  </p:clrMapOvr>
  <p:transition>
    <p:zo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578691"/>
      </p:ext>
    </p:extLst>
  </p:cSld>
  <p:clrMapOvr>
    <a:masterClrMapping/>
  </p:clrMapOvr>
  <p:transition>
    <p:zo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6425835"/>
      </p:ext>
    </p:extLst>
  </p:cSld>
  <p:clrMapOvr>
    <a:masterClrMapping/>
  </p:clrMapOvr>
  <p:transition>
    <p:zo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9571808"/>
      </p:ext>
    </p:extLst>
  </p:cSld>
  <p:clrMapOvr>
    <a:masterClrMapping/>
  </p:clrMapOvr>
  <p:transition>
    <p:zo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2316149"/>
      </p:ext>
    </p:extLst>
  </p:cSld>
  <p:clrMapOvr>
    <a:masterClrMapping/>
  </p:clrMapOvr>
  <p:transition>
    <p:zo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4610441"/>
      </p:ext>
    </p:extLst>
  </p:cSld>
  <p:clrMapOvr>
    <a:masterClrMapping/>
  </p:clrMapOvr>
  <p:transition>
    <p:zo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4261944"/>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0988520"/>
      </p:ext>
    </p:extLst>
  </p:cSld>
  <p:clrMapOvr>
    <a:masterClrMapping/>
  </p:clrMapOvr>
  <p:transition>
    <p:zo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75659"/>
      </p:ext>
    </p:extLst>
  </p:cSld>
  <p:clrMapOvr>
    <a:masterClrMapping/>
  </p:clrMapOvr>
  <p:transition>
    <p:zo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9006600"/>
      </p:ext>
    </p:extLst>
  </p:cSld>
  <p:clrMapOvr>
    <a:masterClrMapping/>
  </p:clrMapOvr>
  <p:transition>
    <p:zo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758650"/>
      </p:ext>
    </p:extLst>
  </p:cSld>
  <p:clrMapOvr>
    <a:masterClrMapping/>
  </p:clrMapOvr>
  <p:transition>
    <p:zo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4863834"/>
      </p:ext>
    </p:extLst>
  </p:cSld>
  <p:clrMapOvr>
    <a:masterClrMapping/>
  </p:clrMapOvr>
  <p:transition>
    <p:zo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995043"/>
      </p:ext>
    </p:extLst>
  </p:cSld>
  <p:clrMapOvr>
    <a:masterClrMapping/>
  </p:clrMapOvr>
  <p:transition>
    <p:zo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775691"/>
      </p:ext>
    </p:extLst>
  </p:cSld>
  <p:clrMapOvr>
    <a:masterClrMapping/>
  </p:clrMapOvr>
  <p:transition>
    <p:zo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1295405"/>
      </p:ext>
    </p:extLst>
  </p:cSld>
  <p:clrMapOvr>
    <a:masterClrMapping/>
  </p:clrMapOvr>
  <p:transition>
    <p:zo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813837"/>
      </p:ext>
    </p:extLst>
  </p:cSld>
  <p:clrMapOvr>
    <a:masterClrMapping/>
  </p:clrMapOvr>
  <p:transition>
    <p:zo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22010"/>
      </p:ext>
    </p:extLst>
  </p:cSld>
  <p:clrMapOvr>
    <a:masterClrMapping/>
  </p:clrMapOvr>
  <p:transition>
    <p:zo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20521"/>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1147999"/>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5"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9"/>
          <p:cNvSpPr>
            <a:spLocks noGrp="1" noChangeArrowheads="1"/>
          </p:cNvSpPr>
          <p:nvPr>
            <p:ph type="sldNum" sz="quarter" idx="12"/>
          </p:nvPr>
        </p:nvSpPr>
        <p:spPr/>
        <p:txBody>
          <a:bodyPr/>
          <a:lstStyle>
            <a:lvl1pPr>
              <a:defRPr>
                <a:latin typeface="Verdana" pitchFamily="34" charset="0"/>
              </a:defRPr>
            </a:lvl1pPr>
          </a:lstStyle>
          <a:p>
            <a:pPr>
              <a:defRPr/>
            </a:pPr>
            <a:fld id="{442204E8-7CA2-4EC6-89D9-AA7025CFC2B9}" type="slidenum">
              <a:rPr lang="en-US"/>
              <a:pPr>
                <a:defRPr/>
              </a:pPr>
              <a:t>‹#›</a:t>
            </a:fld>
            <a:endParaRPr lang="en-US"/>
          </a:p>
        </p:txBody>
      </p:sp>
    </p:spTree>
    <p:extLst>
      <p:ext uri="{BB962C8B-B14F-4D97-AF65-F5344CB8AC3E}">
        <p14:creationId xmlns:p14="http://schemas.microsoft.com/office/powerpoint/2010/main" val="2874632763"/>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8229947"/>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8429108"/>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1907344"/>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629275"/>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831912"/>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745603"/>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393601"/>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3078823"/>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916227"/>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4134330"/>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5"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9"/>
          <p:cNvSpPr>
            <a:spLocks noGrp="1" noChangeArrowheads="1"/>
          </p:cNvSpPr>
          <p:nvPr>
            <p:ph type="sldNum" sz="quarter" idx="12"/>
          </p:nvPr>
        </p:nvSpPr>
        <p:spPr/>
        <p:txBody>
          <a:bodyPr/>
          <a:lstStyle>
            <a:lvl1pPr>
              <a:defRPr>
                <a:latin typeface="Verdana" pitchFamily="34" charset="0"/>
              </a:defRPr>
            </a:lvl1pPr>
          </a:lstStyle>
          <a:p>
            <a:pPr>
              <a:defRPr/>
            </a:pPr>
            <a:fld id="{8C71B981-2658-44B7-97BC-2C63504543C2}" type="slidenum">
              <a:rPr lang="en-US"/>
              <a:pPr>
                <a:defRPr/>
              </a:pPr>
              <a:t>‹#›</a:t>
            </a:fld>
            <a:endParaRPr lang="en-US"/>
          </a:p>
        </p:txBody>
      </p:sp>
    </p:spTree>
    <p:extLst>
      <p:ext uri="{BB962C8B-B14F-4D97-AF65-F5344CB8AC3E}">
        <p14:creationId xmlns:p14="http://schemas.microsoft.com/office/powerpoint/2010/main" val="1102122766"/>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189440"/>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8878942"/>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315093"/>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9952483"/>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2796344"/>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5344462"/>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099250"/>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0686479"/>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5432987"/>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04315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6"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7" name="Rectangle 69"/>
          <p:cNvSpPr>
            <a:spLocks noGrp="1" noChangeArrowheads="1"/>
          </p:cNvSpPr>
          <p:nvPr>
            <p:ph type="sldNum" sz="quarter" idx="12"/>
          </p:nvPr>
        </p:nvSpPr>
        <p:spPr/>
        <p:txBody>
          <a:bodyPr/>
          <a:lstStyle>
            <a:lvl1pPr>
              <a:defRPr>
                <a:latin typeface="Verdana" pitchFamily="34" charset="0"/>
              </a:defRPr>
            </a:lvl1pPr>
          </a:lstStyle>
          <a:p>
            <a:pPr>
              <a:defRPr/>
            </a:pPr>
            <a:fld id="{5DF2C75A-382B-4385-B7E5-A0BAFBF33FDD}" type="slidenum">
              <a:rPr lang="en-US"/>
              <a:pPr>
                <a:defRPr/>
              </a:pPr>
              <a:t>‹#›</a:t>
            </a:fld>
            <a:endParaRPr lang="en-US"/>
          </a:p>
        </p:txBody>
      </p:sp>
    </p:spTree>
    <p:extLst>
      <p:ext uri="{BB962C8B-B14F-4D97-AF65-F5344CB8AC3E}">
        <p14:creationId xmlns:p14="http://schemas.microsoft.com/office/powerpoint/2010/main" val="1087121504"/>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132305"/>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6882175"/>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25055"/>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618821"/>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591857"/>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7165007"/>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862370"/>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024076"/>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453496"/>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076614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8"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9" name="Rectangle 69"/>
          <p:cNvSpPr>
            <a:spLocks noGrp="1" noChangeArrowheads="1"/>
          </p:cNvSpPr>
          <p:nvPr>
            <p:ph type="sldNum" sz="quarter" idx="12"/>
          </p:nvPr>
        </p:nvSpPr>
        <p:spPr/>
        <p:txBody>
          <a:bodyPr/>
          <a:lstStyle>
            <a:lvl1pPr>
              <a:defRPr>
                <a:latin typeface="Verdana" pitchFamily="34" charset="0"/>
              </a:defRPr>
            </a:lvl1pPr>
          </a:lstStyle>
          <a:p>
            <a:pPr>
              <a:defRPr/>
            </a:pPr>
            <a:fld id="{74B866A1-9B49-4319-B6F6-9E98B25582AB}" type="slidenum">
              <a:rPr lang="en-US"/>
              <a:pPr>
                <a:defRPr/>
              </a:pPr>
              <a:t>‹#›</a:t>
            </a:fld>
            <a:endParaRPr lang="en-US"/>
          </a:p>
        </p:txBody>
      </p:sp>
    </p:spTree>
    <p:extLst>
      <p:ext uri="{BB962C8B-B14F-4D97-AF65-F5344CB8AC3E}">
        <p14:creationId xmlns:p14="http://schemas.microsoft.com/office/powerpoint/2010/main" val="2133619022"/>
      </p:ext>
    </p:extLst>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1100397"/>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15278"/>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8393734"/>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465725"/>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0973057"/>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7268050"/>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1A0DE-BA6A-4B0C-AE5C-EAA41CFB0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5816873"/>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F30CD-5348-47BB-9C67-11CA056E21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1300853"/>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E3EF41-B554-4A0B-B3AB-3D184B69BF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733477"/>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01CEB8-0147-46B2-AFEC-4252E4380F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52547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4"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5" name="Rectangle 69"/>
          <p:cNvSpPr>
            <a:spLocks noGrp="1" noChangeArrowheads="1"/>
          </p:cNvSpPr>
          <p:nvPr>
            <p:ph type="sldNum" sz="quarter" idx="12"/>
          </p:nvPr>
        </p:nvSpPr>
        <p:spPr/>
        <p:txBody>
          <a:bodyPr/>
          <a:lstStyle>
            <a:lvl1pPr>
              <a:defRPr>
                <a:latin typeface="Verdana" pitchFamily="34" charset="0"/>
              </a:defRPr>
            </a:lvl1pPr>
          </a:lstStyle>
          <a:p>
            <a:pPr>
              <a:defRPr/>
            </a:pPr>
            <a:fld id="{0E5BAD50-E14A-4AEA-879A-EAD3CFF9B2D4}" type="slidenum">
              <a:rPr lang="en-US"/>
              <a:pPr>
                <a:defRPr/>
              </a:pPr>
              <a:t>‹#›</a:t>
            </a:fld>
            <a:endParaRPr lang="en-US"/>
          </a:p>
        </p:txBody>
      </p:sp>
    </p:spTree>
    <p:extLst>
      <p:ext uri="{BB962C8B-B14F-4D97-AF65-F5344CB8AC3E}">
        <p14:creationId xmlns:p14="http://schemas.microsoft.com/office/powerpoint/2010/main" val="2845858248"/>
      </p:ext>
    </p:extLst>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ACC7BB-D6E2-4973-9192-8F259499C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6224815"/>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92133A-EA5C-4E34-8FEC-17A4C1E17F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268052"/>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9C624-98BC-4477-AF16-F218C3E6B9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952751"/>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F55952-7E5A-4BFE-903F-1087B38215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857608"/>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EBE382-3BB8-46F3-BB93-03CA590B35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6842268"/>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C8EAB-B058-4BC9-BE7C-21C3E2F395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2954628"/>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1EF22F-5D33-4945-87D0-E217038A0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339440"/>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CDF8B-393C-4494-9596-F46DC49E85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880346"/>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1A0DE-BA6A-4B0C-AE5C-EAA41CFB0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4538045"/>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F30CD-5348-47BB-9C67-11CA056E21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548265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3"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4" name="Rectangle 69"/>
          <p:cNvSpPr>
            <a:spLocks noGrp="1" noChangeArrowheads="1"/>
          </p:cNvSpPr>
          <p:nvPr>
            <p:ph type="sldNum" sz="quarter" idx="12"/>
          </p:nvPr>
        </p:nvSpPr>
        <p:spPr/>
        <p:txBody>
          <a:bodyPr/>
          <a:lstStyle>
            <a:lvl1pPr>
              <a:defRPr>
                <a:latin typeface="Verdana" pitchFamily="34" charset="0"/>
              </a:defRPr>
            </a:lvl1pPr>
          </a:lstStyle>
          <a:p>
            <a:pPr>
              <a:defRPr/>
            </a:pPr>
            <a:fld id="{3FF372C4-DEB0-4555-B582-6CE7733B280D}" type="slidenum">
              <a:rPr lang="en-US"/>
              <a:pPr>
                <a:defRPr/>
              </a:pPr>
              <a:t>‹#›</a:t>
            </a:fld>
            <a:endParaRPr lang="en-US"/>
          </a:p>
        </p:txBody>
      </p:sp>
    </p:spTree>
    <p:extLst>
      <p:ext uri="{BB962C8B-B14F-4D97-AF65-F5344CB8AC3E}">
        <p14:creationId xmlns:p14="http://schemas.microsoft.com/office/powerpoint/2010/main" val="560848756"/>
      </p:ext>
    </p:extLst>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E3EF41-B554-4A0B-B3AB-3D184B69BF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717878"/>
      </p:ext>
    </p:extLst>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01CEB8-0147-46B2-AFEC-4252E4380F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642316"/>
      </p:ext>
    </p:extLst>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ACC7BB-D6E2-4973-9192-8F259499C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4068711"/>
      </p:ext>
    </p:extLst>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92133A-EA5C-4E34-8FEC-17A4C1E17F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544057"/>
      </p:ext>
    </p:extLst>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9C624-98BC-4477-AF16-F218C3E6B9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5601277"/>
      </p:ext>
    </p:extLst>
  </p:cSld>
  <p:clrMapOvr>
    <a:masterClrMapping/>
  </p:clrMapOvr>
  <p:transitio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F55952-7E5A-4BFE-903F-1087B38215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3904417"/>
      </p:ext>
    </p:extLst>
  </p:cSld>
  <p:clrMapOvr>
    <a:masterClrMapping/>
  </p:clrMapOvr>
  <p:transitio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EBE382-3BB8-46F3-BB93-03CA590B35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1535068"/>
      </p:ext>
    </p:extLst>
  </p:cSld>
  <p:clrMapOvr>
    <a:masterClrMapping/>
  </p:clrMapOvr>
  <p:transitio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C8EAB-B058-4BC9-BE7C-21C3E2F395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595733"/>
      </p:ext>
    </p:extLst>
  </p:cSld>
  <p:clrMapOvr>
    <a:masterClrMapping/>
  </p:clrMapOvr>
  <p:transition>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1EF22F-5D33-4945-87D0-E217038A0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63485"/>
      </p:ext>
    </p:extLst>
  </p:cSld>
  <p:clrMapOvr>
    <a:masterClrMapping/>
  </p:clrMapOvr>
  <p:transition>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CDF8B-393C-4494-9596-F46DC49E85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168429"/>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6"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7" name="Rectangle 69"/>
          <p:cNvSpPr>
            <a:spLocks noGrp="1" noChangeArrowheads="1"/>
          </p:cNvSpPr>
          <p:nvPr>
            <p:ph type="sldNum" sz="quarter" idx="12"/>
          </p:nvPr>
        </p:nvSpPr>
        <p:spPr/>
        <p:txBody>
          <a:bodyPr/>
          <a:lstStyle>
            <a:lvl1pPr>
              <a:defRPr>
                <a:latin typeface="Verdana" pitchFamily="34" charset="0"/>
              </a:defRPr>
            </a:lvl1pPr>
          </a:lstStyle>
          <a:p>
            <a:pPr>
              <a:defRPr/>
            </a:pPr>
            <a:fld id="{30CC8F96-5B40-46D9-AF85-7FABAE45FBA2}" type="slidenum">
              <a:rPr lang="en-US"/>
              <a:pPr>
                <a:defRPr/>
              </a:pPr>
              <a:t>‹#›</a:t>
            </a:fld>
            <a:endParaRPr lang="en-US"/>
          </a:p>
        </p:txBody>
      </p:sp>
    </p:spTree>
    <p:extLst>
      <p:ext uri="{BB962C8B-B14F-4D97-AF65-F5344CB8AC3E}">
        <p14:creationId xmlns:p14="http://schemas.microsoft.com/office/powerpoint/2010/main" val="1861644412"/>
      </p:ext>
    </p:extLst>
  </p:cSld>
  <p:clrMapOvr>
    <a:masterClrMapping/>
  </p:clrMapOvr>
  <p:transition>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079289"/>
      </p:ext>
    </p:extLst>
  </p:cSld>
  <p:clrMapOvr>
    <a:masterClrMapping/>
  </p:clrMapOvr>
  <p:transition>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8898443"/>
      </p:ext>
    </p:extLst>
  </p:cSld>
  <p:clrMapOvr>
    <a:masterClrMapping/>
  </p:clrMapOvr>
  <p:transitio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134312"/>
      </p:ext>
    </p:extLst>
  </p:cSld>
  <p:clrMapOvr>
    <a:masterClrMapping/>
  </p:clrMapOvr>
  <p:transitio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405832"/>
      </p:ext>
    </p:extLst>
  </p:cSld>
  <p:clrMapOvr>
    <a:masterClrMapping/>
  </p:clrMapOvr>
  <p:transitio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8896398"/>
      </p:ext>
    </p:extLst>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8081"/>
      </p:ext>
    </p:extLst>
  </p:cSld>
  <p:clrMapOvr>
    <a:masterClrMapping/>
  </p:clrMapOvr>
  <p:transitio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204304"/>
      </p:ext>
    </p:extLst>
  </p:cSld>
  <p:clrMapOvr>
    <a:masterClrMapping/>
  </p:clrMapOvr>
  <p:transition>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1223374"/>
      </p:ext>
    </p:extLst>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11348"/>
      </p:ext>
    </p:extLst>
  </p:cSld>
  <p:clrMapOvr>
    <a:masterClrMapping/>
  </p:clrMapOvr>
  <p:transition>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7E97508-766D-4C2A-9C41-1CB0DB30C5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217301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p:txBody>
          <a:bodyPr/>
          <a:lstStyle>
            <a:lvl1pPr>
              <a:defRPr>
                <a:latin typeface="Verdana" pitchFamily="34" charset="0"/>
              </a:defRPr>
            </a:lvl1pPr>
          </a:lstStyle>
          <a:p>
            <a:pPr>
              <a:defRPr/>
            </a:pPr>
            <a:endParaRPr lang="en-US"/>
          </a:p>
        </p:txBody>
      </p:sp>
      <p:sp>
        <p:nvSpPr>
          <p:cNvPr id="6" name="Rectangle 68"/>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7" name="Rectangle 69"/>
          <p:cNvSpPr>
            <a:spLocks noGrp="1" noChangeArrowheads="1"/>
          </p:cNvSpPr>
          <p:nvPr>
            <p:ph type="sldNum" sz="quarter" idx="12"/>
          </p:nvPr>
        </p:nvSpPr>
        <p:spPr/>
        <p:txBody>
          <a:bodyPr/>
          <a:lstStyle>
            <a:lvl1pPr>
              <a:defRPr>
                <a:latin typeface="Verdana" pitchFamily="34" charset="0"/>
              </a:defRPr>
            </a:lvl1pPr>
          </a:lstStyle>
          <a:p>
            <a:pPr>
              <a:defRPr/>
            </a:pPr>
            <a:fld id="{A4B07A55-0BD3-44B7-8AE7-1EAF6B79A05D}" type="slidenum">
              <a:rPr lang="en-US"/>
              <a:pPr>
                <a:defRPr/>
              </a:pPr>
              <a:t>‹#›</a:t>
            </a:fld>
            <a:endParaRPr lang="en-US"/>
          </a:p>
        </p:txBody>
      </p:sp>
    </p:spTree>
    <p:extLst>
      <p:ext uri="{BB962C8B-B14F-4D97-AF65-F5344CB8AC3E}">
        <p14:creationId xmlns:p14="http://schemas.microsoft.com/office/powerpoint/2010/main" val="2081929993"/>
      </p:ext>
    </p:extLst>
  </p:cSld>
  <p:clrMapOvr>
    <a:masterClrMapping/>
  </p:clrMapOvr>
  <p:transition>
    <p:zo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FC3F4175-B194-44CD-9263-E9C35FEF3A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936919"/>
      </p:ext>
    </p:extLst>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112707"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noProof="0" smtClean="0"/>
              <a:t>Click to edit Master title style</a:t>
            </a:r>
          </a:p>
        </p:txBody>
      </p:sp>
      <p:sp>
        <p:nvSpPr>
          <p:cNvPr id="11270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B56967D6-ADD9-4E47-B294-DF4FE984A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4128162"/>
      </p:ext>
    </p:extLst>
  </p:cSld>
  <p:clrMapOvr>
    <a:masterClrMapping/>
  </p:clrMapOvr>
  <p:transition>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CB88DB62-9EEE-4A2D-BCFA-7F992E0B2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375382"/>
      </p:ext>
    </p:extLst>
  </p:cSld>
  <p:clrMapOvr>
    <a:masterClrMapping/>
  </p:clrMapOvr>
  <p:transition>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7317A784-0CC1-4F01-A830-22C80EDC8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7611235"/>
      </p:ext>
    </p:extLst>
  </p:cSld>
  <p:clrMapOvr>
    <a:masterClrMapping/>
  </p:clrMapOvr>
  <p:transition>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B7F507E6-A502-4334-8034-2400ECBE0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7274291"/>
      </p:ext>
    </p:extLst>
  </p:cSld>
  <p:clrMapOvr>
    <a:masterClrMapping/>
  </p:clrMapOvr>
  <p:transition>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0791CAA-3B8C-484A-AB79-141C2794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1018337"/>
      </p:ext>
    </p:extLst>
  </p:cSld>
  <p:clrMapOvr>
    <a:masterClrMapping/>
  </p:clrMapOvr>
  <p:transition>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D472ADAF-B289-4A5F-A219-2291729F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4591813"/>
      </p:ext>
    </p:extLst>
  </p:cSld>
  <p:clrMapOvr>
    <a:masterClrMapping/>
  </p:clrMapOvr>
  <p:transition>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F6E12C87-75B6-4FA8-908D-D466DE293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036274"/>
      </p:ext>
    </p:extLst>
  </p:cSld>
  <p:clrMapOvr>
    <a:masterClrMapping/>
  </p:clrMapOvr>
  <p:transition>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616A3B96-03B4-48F8-9662-8895AE4F8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9002902"/>
      </p:ext>
    </p:extLst>
  </p:cSld>
  <p:clrMapOvr>
    <a:masterClrMapping/>
  </p:clrMapOvr>
  <p:transition>
    <p:zo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711A1ED-562B-42B3-B788-4DB732E29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81039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8195"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8196"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solidFill>
                  <a:srgbClr val="000000"/>
                </a:solidFill>
                <a:effectLst/>
                <a:latin typeface="Verdana"/>
              </a:defRPr>
            </a:lvl1pPr>
          </a:lstStyle>
          <a:p>
            <a:pPr fontAlgn="base">
              <a:spcBef>
                <a:spcPct val="0"/>
              </a:spcBef>
              <a:spcAft>
                <a:spcPct val="0"/>
              </a:spcAft>
              <a:defRPr/>
            </a:pPr>
            <a:endParaRPr lang="en-US"/>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000000"/>
                </a:solidFill>
                <a:effectLst/>
                <a:latin typeface="Verdana"/>
              </a:defRPr>
            </a:lvl1pPr>
          </a:lstStyle>
          <a:p>
            <a:pPr fontAlgn="base">
              <a:spcBef>
                <a:spcPct val="0"/>
              </a:spcBef>
              <a:spcAft>
                <a:spcPct val="0"/>
              </a:spcAft>
              <a:defRPr/>
            </a:pPr>
            <a:endParaRPr lang="en-US"/>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000000"/>
                </a:solidFill>
                <a:effectLst/>
                <a:latin typeface="Verdana"/>
              </a:defRPr>
            </a:lvl1pPr>
          </a:lstStyle>
          <a:p>
            <a:pPr fontAlgn="base">
              <a:spcBef>
                <a:spcPct val="0"/>
              </a:spcBef>
              <a:spcAft>
                <a:spcPct val="0"/>
              </a:spcAft>
              <a:defRPr/>
            </a:pPr>
            <a:fld id="{EE5C4B5A-2090-4CD4-B8B9-0C1667E79CF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9183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876410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7389390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1345162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8951001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8235532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72"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effectLst/>
                <a:latin typeface="+mn-lt"/>
              </a:defRPr>
            </a:lvl1pPr>
          </a:lstStyle>
          <a:p>
            <a:pPr fontAlgn="base">
              <a:spcBef>
                <a:spcPct val="0"/>
              </a:spcBef>
              <a:spcAft>
                <a:spcPct val="0"/>
              </a:spcAft>
              <a:defRPr/>
            </a:pPr>
            <a:endParaRPr lang="en-US"/>
          </a:p>
        </p:txBody>
      </p:sp>
      <p:sp>
        <p:nvSpPr>
          <p:cNvPr id="23757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ffectLst/>
                <a:latin typeface="+mn-lt"/>
              </a:defRPr>
            </a:lvl1pPr>
          </a:lstStyle>
          <a:p>
            <a:pPr fontAlgn="base">
              <a:spcBef>
                <a:spcPct val="0"/>
              </a:spcBef>
              <a:spcAft>
                <a:spcPct val="0"/>
              </a:spcAft>
              <a:defRPr/>
            </a:pPr>
            <a:endParaRPr lang="en-US"/>
          </a:p>
        </p:txBody>
      </p:sp>
      <p:sp>
        <p:nvSpPr>
          <p:cNvPr id="237574"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ffectLst/>
                <a:latin typeface="+mn-lt"/>
              </a:defRPr>
            </a:lvl1pPr>
          </a:lstStyle>
          <a:p>
            <a:pPr fontAlgn="base">
              <a:spcBef>
                <a:spcPct val="0"/>
              </a:spcBef>
              <a:spcAft>
                <a:spcPct val="0"/>
              </a:spcAft>
              <a:defRPr/>
            </a:pPr>
            <a:fld id="{6969AC7B-1CD3-4F65-9F8E-8C4F0732F62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8449820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6732139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501823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6031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342398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06679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488439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7812"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effectLst/>
                <a:latin typeface="+mn-lt"/>
              </a:defRPr>
            </a:lvl1pPr>
          </a:lstStyle>
          <a:p>
            <a:pPr fontAlgn="base">
              <a:spcBef>
                <a:spcPct val="0"/>
              </a:spcBef>
              <a:spcAft>
                <a:spcPct val="0"/>
              </a:spcAft>
              <a:defRPr/>
            </a:pPr>
            <a:endParaRPr lang="en-US">
              <a:solidFill>
                <a:srgbClr val="000000"/>
              </a:solidFill>
            </a:endParaRPr>
          </a:p>
        </p:txBody>
      </p:sp>
      <p:sp>
        <p:nvSpPr>
          <p:cNvPr id="24781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effectLst/>
                <a:latin typeface="+mn-lt"/>
              </a:defRPr>
            </a:lvl1pPr>
          </a:lstStyle>
          <a:p>
            <a:pPr fontAlgn="base">
              <a:spcBef>
                <a:spcPct val="0"/>
              </a:spcBef>
              <a:spcAft>
                <a:spcPct val="0"/>
              </a:spcAft>
              <a:defRPr/>
            </a:pPr>
            <a:endParaRPr lang="en-US">
              <a:solidFill>
                <a:srgbClr val="000000"/>
              </a:solidFill>
            </a:endParaRPr>
          </a:p>
        </p:txBody>
      </p:sp>
      <p:sp>
        <p:nvSpPr>
          <p:cNvPr id="247814"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effectLst/>
                <a:latin typeface="+mn-lt"/>
              </a:defRPr>
            </a:lvl1pPr>
          </a:lstStyle>
          <a:p>
            <a:pPr fontAlgn="base">
              <a:spcBef>
                <a:spcPct val="0"/>
              </a:spcBef>
              <a:spcAft>
                <a:spcPct val="0"/>
              </a:spcAft>
              <a:defRPr/>
            </a:pPr>
            <a:fld id="{4C737CC4-DF03-41CD-957C-AAFBF7278F7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272414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7812"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effectLst/>
                <a:latin typeface="+mn-lt"/>
              </a:defRPr>
            </a:lvl1pPr>
          </a:lstStyle>
          <a:p>
            <a:pPr fontAlgn="base">
              <a:spcBef>
                <a:spcPct val="0"/>
              </a:spcBef>
              <a:spcAft>
                <a:spcPct val="0"/>
              </a:spcAft>
              <a:defRPr/>
            </a:pPr>
            <a:endParaRPr lang="en-US">
              <a:solidFill>
                <a:srgbClr val="000000"/>
              </a:solidFill>
            </a:endParaRPr>
          </a:p>
        </p:txBody>
      </p:sp>
      <p:sp>
        <p:nvSpPr>
          <p:cNvPr id="24781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effectLst/>
                <a:latin typeface="+mn-lt"/>
              </a:defRPr>
            </a:lvl1pPr>
          </a:lstStyle>
          <a:p>
            <a:pPr fontAlgn="base">
              <a:spcBef>
                <a:spcPct val="0"/>
              </a:spcBef>
              <a:spcAft>
                <a:spcPct val="0"/>
              </a:spcAft>
              <a:defRPr/>
            </a:pPr>
            <a:endParaRPr lang="en-US">
              <a:solidFill>
                <a:srgbClr val="000000"/>
              </a:solidFill>
            </a:endParaRPr>
          </a:p>
        </p:txBody>
      </p:sp>
      <p:sp>
        <p:nvSpPr>
          <p:cNvPr id="247814"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effectLst/>
                <a:latin typeface="+mn-lt"/>
              </a:defRPr>
            </a:lvl1pPr>
          </a:lstStyle>
          <a:p>
            <a:pPr fontAlgn="base">
              <a:spcBef>
                <a:spcPct val="0"/>
              </a:spcBef>
              <a:spcAft>
                <a:spcPct val="0"/>
              </a:spcAft>
              <a:defRPr/>
            </a:pPr>
            <a:fld id="{4C737CC4-DF03-41CD-957C-AAFBF7278F7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985120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018828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11619" name="Rectangle 3"/>
            <p:cNvSpPr>
              <a:spLocks noChangeArrowheads="1"/>
            </p:cNvSpPr>
            <p:nvPr userDrawn="1"/>
          </p:nvSpPr>
          <p:spPr bwMode="hidden">
            <a:xfrm>
              <a:off x="0" y="0"/>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0" name="Rectangle 4"/>
            <p:cNvSpPr>
              <a:spLocks noChangeArrowheads="1"/>
            </p:cNvSpPr>
            <p:nvPr userDrawn="1"/>
          </p:nvSpPr>
          <p:spPr bwMode="hidden">
            <a:xfrm>
              <a:off x="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1" name="Rectangle 5"/>
            <p:cNvSpPr>
              <a:spLocks noChangeArrowheads="1"/>
            </p:cNvSpPr>
            <p:nvPr userDrawn="1"/>
          </p:nvSpPr>
          <p:spPr bwMode="hidden">
            <a:xfrm>
              <a:off x="1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2" name="Rectangle 6"/>
            <p:cNvSpPr>
              <a:spLocks noChangeArrowheads="1"/>
            </p:cNvSpPr>
            <p:nvPr userDrawn="1"/>
          </p:nvSpPr>
          <p:spPr bwMode="hidden">
            <a:xfrm>
              <a:off x="2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3" name="Rectangle 7"/>
            <p:cNvSpPr>
              <a:spLocks noChangeArrowheads="1"/>
            </p:cNvSpPr>
            <p:nvPr userDrawn="1"/>
          </p:nvSpPr>
          <p:spPr bwMode="hidden">
            <a:xfrm>
              <a:off x="3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4" name="Rectangle 8"/>
            <p:cNvSpPr>
              <a:spLocks noChangeArrowheads="1"/>
            </p:cNvSpPr>
            <p:nvPr userDrawn="1"/>
          </p:nvSpPr>
          <p:spPr bwMode="hidden">
            <a:xfrm>
              <a:off x="4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5" name="Rectangle 9"/>
            <p:cNvSpPr>
              <a:spLocks noChangeArrowheads="1"/>
            </p:cNvSpPr>
            <p:nvPr userDrawn="1"/>
          </p:nvSpPr>
          <p:spPr bwMode="hidden">
            <a:xfrm>
              <a:off x="5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6" name="Rectangle 10"/>
            <p:cNvSpPr>
              <a:spLocks noChangeArrowheads="1"/>
            </p:cNvSpPr>
            <p:nvPr userDrawn="1"/>
          </p:nvSpPr>
          <p:spPr bwMode="hidden">
            <a:xfrm>
              <a:off x="6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7" name="Rectangle 11"/>
            <p:cNvSpPr>
              <a:spLocks noChangeArrowheads="1"/>
            </p:cNvSpPr>
            <p:nvPr userDrawn="1"/>
          </p:nvSpPr>
          <p:spPr bwMode="hidden">
            <a:xfrm>
              <a:off x="7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8" name="Rectangle 12"/>
            <p:cNvSpPr>
              <a:spLocks noChangeArrowheads="1"/>
            </p:cNvSpPr>
            <p:nvPr userDrawn="1"/>
          </p:nvSpPr>
          <p:spPr bwMode="hidden">
            <a:xfrm>
              <a:off x="8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29" name="Rectangle 13"/>
            <p:cNvSpPr>
              <a:spLocks noChangeArrowheads="1"/>
            </p:cNvSpPr>
            <p:nvPr userDrawn="1"/>
          </p:nvSpPr>
          <p:spPr bwMode="hidden">
            <a:xfrm>
              <a:off x="9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0" name="Rectangle 14"/>
            <p:cNvSpPr>
              <a:spLocks noChangeArrowheads="1"/>
            </p:cNvSpPr>
            <p:nvPr userDrawn="1"/>
          </p:nvSpPr>
          <p:spPr bwMode="hidden">
            <a:xfrm>
              <a:off x="10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1" name="Rectangle 15"/>
            <p:cNvSpPr>
              <a:spLocks noChangeArrowheads="1"/>
            </p:cNvSpPr>
            <p:nvPr userDrawn="1"/>
          </p:nvSpPr>
          <p:spPr bwMode="hidden">
            <a:xfrm>
              <a:off x="11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2" name="Rectangle 16"/>
            <p:cNvSpPr>
              <a:spLocks noChangeArrowheads="1"/>
            </p:cNvSpPr>
            <p:nvPr userDrawn="1"/>
          </p:nvSpPr>
          <p:spPr bwMode="hidden">
            <a:xfrm>
              <a:off x="12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3" name="Rectangle 17"/>
            <p:cNvSpPr>
              <a:spLocks noChangeArrowheads="1"/>
            </p:cNvSpPr>
            <p:nvPr userDrawn="1"/>
          </p:nvSpPr>
          <p:spPr bwMode="hidden">
            <a:xfrm>
              <a:off x="13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4" name="Rectangle 18"/>
            <p:cNvSpPr>
              <a:spLocks noChangeArrowheads="1"/>
            </p:cNvSpPr>
            <p:nvPr userDrawn="1"/>
          </p:nvSpPr>
          <p:spPr bwMode="hidden">
            <a:xfrm>
              <a:off x="14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5" name="Rectangle 19"/>
            <p:cNvSpPr>
              <a:spLocks noChangeArrowheads="1"/>
            </p:cNvSpPr>
            <p:nvPr userDrawn="1"/>
          </p:nvSpPr>
          <p:spPr bwMode="hidden">
            <a:xfrm>
              <a:off x="15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6" name="Rectangle 20"/>
            <p:cNvSpPr>
              <a:spLocks noChangeArrowheads="1"/>
            </p:cNvSpPr>
            <p:nvPr userDrawn="1"/>
          </p:nvSpPr>
          <p:spPr bwMode="hidden">
            <a:xfrm>
              <a:off x="16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7" name="Rectangle 21"/>
            <p:cNvSpPr>
              <a:spLocks noChangeArrowheads="1"/>
            </p:cNvSpPr>
            <p:nvPr userDrawn="1"/>
          </p:nvSpPr>
          <p:spPr bwMode="hidden">
            <a:xfrm>
              <a:off x="17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8" name="Rectangle 22"/>
            <p:cNvSpPr>
              <a:spLocks noChangeArrowheads="1"/>
            </p:cNvSpPr>
            <p:nvPr userDrawn="1"/>
          </p:nvSpPr>
          <p:spPr bwMode="hidden">
            <a:xfrm>
              <a:off x="18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39" name="Rectangle 23"/>
            <p:cNvSpPr>
              <a:spLocks noChangeArrowheads="1"/>
            </p:cNvSpPr>
            <p:nvPr userDrawn="1"/>
          </p:nvSpPr>
          <p:spPr bwMode="hidden">
            <a:xfrm>
              <a:off x="19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0" name="Rectangle 24"/>
            <p:cNvSpPr>
              <a:spLocks noChangeArrowheads="1"/>
            </p:cNvSpPr>
            <p:nvPr userDrawn="1"/>
          </p:nvSpPr>
          <p:spPr bwMode="hidden">
            <a:xfrm>
              <a:off x="20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1" name="Rectangle 25"/>
            <p:cNvSpPr>
              <a:spLocks noChangeArrowheads="1"/>
            </p:cNvSpPr>
            <p:nvPr userDrawn="1"/>
          </p:nvSpPr>
          <p:spPr bwMode="hidden">
            <a:xfrm>
              <a:off x="21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2" name="Rectangle 26"/>
            <p:cNvSpPr>
              <a:spLocks noChangeArrowheads="1"/>
            </p:cNvSpPr>
            <p:nvPr userDrawn="1"/>
          </p:nvSpPr>
          <p:spPr bwMode="hidden">
            <a:xfrm>
              <a:off x="22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3" name="Rectangle 27"/>
            <p:cNvSpPr>
              <a:spLocks noChangeArrowheads="1"/>
            </p:cNvSpPr>
            <p:nvPr userDrawn="1"/>
          </p:nvSpPr>
          <p:spPr bwMode="hidden">
            <a:xfrm>
              <a:off x="23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4" name="Rectangle 28"/>
            <p:cNvSpPr>
              <a:spLocks noChangeArrowheads="1"/>
            </p:cNvSpPr>
            <p:nvPr userDrawn="1"/>
          </p:nvSpPr>
          <p:spPr bwMode="hidden">
            <a:xfrm>
              <a:off x="24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5" name="Rectangle 29"/>
            <p:cNvSpPr>
              <a:spLocks noChangeArrowheads="1"/>
            </p:cNvSpPr>
            <p:nvPr userDrawn="1"/>
          </p:nvSpPr>
          <p:spPr bwMode="hidden">
            <a:xfrm>
              <a:off x="24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6" name="Rectangle 30"/>
            <p:cNvSpPr>
              <a:spLocks noChangeArrowheads="1"/>
            </p:cNvSpPr>
            <p:nvPr userDrawn="1"/>
          </p:nvSpPr>
          <p:spPr bwMode="hidden">
            <a:xfrm>
              <a:off x="25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7" name="Rectangle 31"/>
            <p:cNvSpPr>
              <a:spLocks noChangeArrowheads="1"/>
            </p:cNvSpPr>
            <p:nvPr userDrawn="1"/>
          </p:nvSpPr>
          <p:spPr bwMode="hidden">
            <a:xfrm>
              <a:off x="26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8" name="Rectangle 32"/>
            <p:cNvSpPr>
              <a:spLocks noChangeArrowheads="1"/>
            </p:cNvSpPr>
            <p:nvPr userDrawn="1"/>
          </p:nvSpPr>
          <p:spPr bwMode="hidden">
            <a:xfrm>
              <a:off x="27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49" name="Rectangle 33"/>
            <p:cNvSpPr>
              <a:spLocks noChangeArrowheads="1"/>
            </p:cNvSpPr>
            <p:nvPr userDrawn="1"/>
          </p:nvSpPr>
          <p:spPr bwMode="hidden">
            <a:xfrm>
              <a:off x="28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0" name="Rectangle 34"/>
            <p:cNvSpPr>
              <a:spLocks noChangeArrowheads="1"/>
            </p:cNvSpPr>
            <p:nvPr userDrawn="1"/>
          </p:nvSpPr>
          <p:spPr bwMode="hidden">
            <a:xfrm>
              <a:off x="29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1" name="Rectangle 35"/>
            <p:cNvSpPr>
              <a:spLocks noChangeArrowheads="1"/>
            </p:cNvSpPr>
            <p:nvPr userDrawn="1"/>
          </p:nvSpPr>
          <p:spPr bwMode="hidden">
            <a:xfrm>
              <a:off x="30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2" name="Rectangle 36"/>
            <p:cNvSpPr>
              <a:spLocks noChangeArrowheads="1"/>
            </p:cNvSpPr>
            <p:nvPr userDrawn="1"/>
          </p:nvSpPr>
          <p:spPr bwMode="hidden">
            <a:xfrm>
              <a:off x="31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3" name="Rectangle 37"/>
            <p:cNvSpPr>
              <a:spLocks noChangeArrowheads="1"/>
            </p:cNvSpPr>
            <p:nvPr userDrawn="1"/>
          </p:nvSpPr>
          <p:spPr bwMode="hidden">
            <a:xfrm>
              <a:off x="32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4" name="Rectangle 38"/>
            <p:cNvSpPr>
              <a:spLocks noChangeArrowheads="1"/>
            </p:cNvSpPr>
            <p:nvPr userDrawn="1"/>
          </p:nvSpPr>
          <p:spPr bwMode="hidden">
            <a:xfrm>
              <a:off x="336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5" name="Rectangle 39"/>
            <p:cNvSpPr>
              <a:spLocks noChangeArrowheads="1"/>
            </p:cNvSpPr>
            <p:nvPr userDrawn="1"/>
          </p:nvSpPr>
          <p:spPr bwMode="hidden">
            <a:xfrm>
              <a:off x="345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6" name="Rectangle 40"/>
            <p:cNvSpPr>
              <a:spLocks noChangeArrowheads="1"/>
            </p:cNvSpPr>
            <p:nvPr userDrawn="1"/>
          </p:nvSpPr>
          <p:spPr bwMode="hidden">
            <a:xfrm>
              <a:off x="355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7" name="Rectangle 41"/>
            <p:cNvSpPr>
              <a:spLocks noChangeArrowheads="1"/>
            </p:cNvSpPr>
            <p:nvPr userDrawn="1"/>
          </p:nvSpPr>
          <p:spPr bwMode="hidden">
            <a:xfrm>
              <a:off x="364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8" name="Rectangle 42"/>
            <p:cNvSpPr>
              <a:spLocks noChangeArrowheads="1"/>
            </p:cNvSpPr>
            <p:nvPr userDrawn="1"/>
          </p:nvSpPr>
          <p:spPr bwMode="hidden">
            <a:xfrm>
              <a:off x="374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59" name="Rectangle 43"/>
            <p:cNvSpPr>
              <a:spLocks noChangeArrowheads="1"/>
            </p:cNvSpPr>
            <p:nvPr userDrawn="1"/>
          </p:nvSpPr>
          <p:spPr bwMode="hidden">
            <a:xfrm>
              <a:off x="384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0" name="Rectangle 44"/>
            <p:cNvSpPr>
              <a:spLocks noChangeArrowheads="1"/>
            </p:cNvSpPr>
            <p:nvPr userDrawn="1"/>
          </p:nvSpPr>
          <p:spPr bwMode="hidden">
            <a:xfrm>
              <a:off x="393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1" name="Rectangle 45"/>
            <p:cNvSpPr>
              <a:spLocks noChangeArrowheads="1"/>
            </p:cNvSpPr>
            <p:nvPr userDrawn="1"/>
          </p:nvSpPr>
          <p:spPr bwMode="hidden">
            <a:xfrm>
              <a:off x="403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2" name="Rectangle 46"/>
            <p:cNvSpPr>
              <a:spLocks noChangeArrowheads="1"/>
            </p:cNvSpPr>
            <p:nvPr userDrawn="1"/>
          </p:nvSpPr>
          <p:spPr bwMode="hidden">
            <a:xfrm>
              <a:off x="412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3" name="Rectangle 47"/>
            <p:cNvSpPr>
              <a:spLocks noChangeArrowheads="1"/>
            </p:cNvSpPr>
            <p:nvPr userDrawn="1"/>
          </p:nvSpPr>
          <p:spPr bwMode="hidden">
            <a:xfrm>
              <a:off x="422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4" name="Rectangle 48"/>
            <p:cNvSpPr>
              <a:spLocks noChangeArrowheads="1"/>
            </p:cNvSpPr>
            <p:nvPr userDrawn="1"/>
          </p:nvSpPr>
          <p:spPr bwMode="hidden">
            <a:xfrm>
              <a:off x="432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5" name="Rectangle 49"/>
            <p:cNvSpPr>
              <a:spLocks noChangeArrowheads="1"/>
            </p:cNvSpPr>
            <p:nvPr userDrawn="1"/>
          </p:nvSpPr>
          <p:spPr bwMode="hidden">
            <a:xfrm>
              <a:off x="441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6" name="Rectangle 50"/>
            <p:cNvSpPr>
              <a:spLocks noChangeArrowheads="1"/>
            </p:cNvSpPr>
            <p:nvPr userDrawn="1"/>
          </p:nvSpPr>
          <p:spPr bwMode="hidden">
            <a:xfrm>
              <a:off x="451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7" name="Rectangle 51"/>
            <p:cNvSpPr>
              <a:spLocks noChangeArrowheads="1"/>
            </p:cNvSpPr>
            <p:nvPr userDrawn="1"/>
          </p:nvSpPr>
          <p:spPr bwMode="hidden">
            <a:xfrm>
              <a:off x="460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8" name="Rectangle 52"/>
            <p:cNvSpPr>
              <a:spLocks noChangeArrowheads="1"/>
            </p:cNvSpPr>
            <p:nvPr userDrawn="1"/>
          </p:nvSpPr>
          <p:spPr bwMode="hidden">
            <a:xfrm>
              <a:off x="470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69" name="Rectangle 53"/>
            <p:cNvSpPr>
              <a:spLocks noChangeArrowheads="1"/>
            </p:cNvSpPr>
            <p:nvPr userDrawn="1"/>
          </p:nvSpPr>
          <p:spPr bwMode="hidden">
            <a:xfrm>
              <a:off x="480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0" name="Rectangle 54"/>
            <p:cNvSpPr>
              <a:spLocks noChangeArrowheads="1"/>
            </p:cNvSpPr>
            <p:nvPr userDrawn="1"/>
          </p:nvSpPr>
          <p:spPr bwMode="hidden">
            <a:xfrm>
              <a:off x="489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1" name="Rectangle 55"/>
            <p:cNvSpPr>
              <a:spLocks noChangeArrowheads="1"/>
            </p:cNvSpPr>
            <p:nvPr userDrawn="1"/>
          </p:nvSpPr>
          <p:spPr bwMode="hidden">
            <a:xfrm>
              <a:off x="499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2" name="Rectangle 56"/>
            <p:cNvSpPr>
              <a:spLocks noChangeArrowheads="1"/>
            </p:cNvSpPr>
            <p:nvPr userDrawn="1"/>
          </p:nvSpPr>
          <p:spPr bwMode="hidden">
            <a:xfrm>
              <a:off x="508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3" name="Rectangle 57"/>
            <p:cNvSpPr>
              <a:spLocks noChangeArrowheads="1"/>
            </p:cNvSpPr>
            <p:nvPr userDrawn="1"/>
          </p:nvSpPr>
          <p:spPr bwMode="hidden">
            <a:xfrm>
              <a:off x="518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4" name="Rectangle 58"/>
            <p:cNvSpPr>
              <a:spLocks noChangeArrowheads="1"/>
            </p:cNvSpPr>
            <p:nvPr userDrawn="1"/>
          </p:nvSpPr>
          <p:spPr bwMode="hidden">
            <a:xfrm>
              <a:off x="5280"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5" name="Rectangle 59"/>
            <p:cNvSpPr>
              <a:spLocks noChangeArrowheads="1"/>
            </p:cNvSpPr>
            <p:nvPr userDrawn="1"/>
          </p:nvSpPr>
          <p:spPr bwMode="hidden">
            <a:xfrm>
              <a:off x="5376"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6" name="Rectangle 60"/>
            <p:cNvSpPr>
              <a:spLocks noChangeArrowheads="1"/>
            </p:cNvSpPr>
            <p:nvPr userDrawn="1"/>
          </p:nvSpPr>
          <p:spPr bwMode="hidden">
            <a:xfrm>
              <a:off x="5472"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7" name="Rectangle 61"/>
            <p:cNvSpPr>
              <a:spLocks noChangeArrowheads="1"/>
            </p:cNvSpPr>
            <p:nvPr userDrawn="1"/>
          </p:nvSpPr>
          <p:spPr bwMode="hidden">
            <a:xfrm>
              <a:off x="5568"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8" name="Rectangle 62"/>
            <p:cNvSpPr>
              <a:spLocks noChangeArrowheads="1"/>
            </p:cNvSpPr>
            <p:nvPr userDrawn="1"/>
          </p:nvSpPr>
          <p:spPr bwMode="hidden">
            <a:xfrm>
              <a:off x="5664" y="6"/>
              <a:ext cx="48" cy="4320"/>
            </a:xfrm>
            <a:prstGeom prst="rect">
              <a:avLst/>
            </a:prstGeom>
            <a:solidFill>
              <a:schemeClr val="accent2"/>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79"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1680"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83" name="Rectangle 67"/>
          <p:cNvSpPr>
            <a:spLocks noGrp="1" noChangeArrowheads="1"/>
          </p:cNvSpPr>
          <p:nvPr>
            <p:ph type="dt" sz="half" idx="2"/>
          </p:nvPr>
        </p:nvSpPr>
        <p:spPr bwMode="auto">
          <a:xfrm>
            <a:off x="11525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defRPr/>
            </a:pPr>
            <a:endParaRPr lang="en-US">
              <a:solidFill>
                <a:srgbClr val="000000"/>
              </a:solidFill>
            </a:endParaRPr>
          </a:p>
        </p:txBody>
      </p:sp>
      <p:sp>
        <p:nvSpPr>
          <p:cNvPr id="111684" name="Rectangle 68"/>
          <p:cNvSpPr>
            <a:spLocks noGrp="1" noChangeArrowheads="1"/>
          </p:cNvSpPr>
          <p:nvPr>
            <p:ph type="ftr" sz="quarter" idx="3"/>
          </p:nvPr>
        </p:nvSpPr>
        <p:spPr bwMode="auto">
          <a:xfrm>
            <a:off x="3590925" y="62865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defRPr/>
            </a:pPr>
            <a:endParaRPr lang="en-US">
              <a:solidFill>
                <a:srgbClr val="000000"/>
              </a:solidFill>
            </a:endParaRPr>
          </a:p>
        </p:txBody>
      </p:sp>
      <p:sp>
        <p:nvSpPr>
          <p:cNvPr id="111685" name="Rectangle 69"/>
          <p:cNvSpPr>
            <a:spLocks noGrp="1" noChangeArrowheads="1"/>
          </p:cNvSpPr>
          <p:nvPr>
            <p:ph type="sldNum" sz="quarter" idx="4"/>
          </p:nvPr>
        </p:nvSpPr>
        <p:spPr bwMode="auto">
          <a:xfrm>
            <a:off x="7019925" y="62865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defRPr>
            </a:lvl1pPr>
          </a:lstStyle>
          <a:p>
            <a:pPr fontAlgn="base">
              <a:spcBef>
                <a:spcPct val="0"/>
              </a:spcBef>
              <a:spcAft>
                <a:spcPct val="0"/>
              </a:spcAft>
              <a:defRPr/>
            </a:pPr>
            <a:fld id="{EE0A5228-FFDC-47DF-86AA-06EBB453880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5319832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rynmawr.edu/Library/exhibits/suffrage/speakers2.html" TargetMode="External"/><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6.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2.jpeg"/><Relationship Id="rId1" Type="http://schemas.openxmlformats.org/officeDocument/2006/relationships/slideLayout" Target="../slideLayouts/slideLayout15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6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6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16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163.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163.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163.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04800" y="228600"/>
            <a:ext cx="1600200" cy="1600200"/>
          </a:xfrm>
          <a:prstGeom prst="rect">
            <a:avLst/>
          </a:prstGeom>
          <a:noFill/>
          <a:ln w="57150" cmpd="thinThick">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6739"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7239000" y="228600"/>
            <a:ext cx="1600200" cy="1600200"/>
          </a:xfrm>
          <a:prstGeom prst="rect">
            <a:avLst/>
          </a:prstGeom>
          <a:noFill/>
          <a:ln w="57150" cmpd="thinThick">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6740" name="Picture 4"/>
          <p:cNvPicPr>
            <a:picLocks noChangeAspect="1" noChangeArrowheads="1"/>
          </p:cNvPicPr>
          <p:nvPr/>
        </p:nvPicPr>
        <p:blipFill>
          <a:blip r:embed="rId4">
            <a:lum bright="12000"/>
            <a:extLst>
              <a:ext uri="{28A0092B-C50C-407E-A947-70E740481C1C}">
                <a14:useLocalDpi xmlns:a14="http://schemas.microsoft.com/office/drawing/2010/main" val="0"/>
              </a:ext>
            </a:extLst>
          </a:blip>
          <a:srcRect t="2531"/>
          <a:stretch>
            <a:fillRect/>
          </a:stretch>
        </p:blipFill>
        <p:spPr bwMode="auto">
          <a:xfrm>
            <a:off x="228600" y="2514600"/>
            <a:ext cx="2133600" cy="1981200"/>
          </a:xfrm>
          <a:prstGeom prst="rect">
            <a:avLst/>
          </a:prstGeom>
          <a:noFill/>
          <a:ln w="57150" cmpd="thinThick">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6741" name="Picture 5"/>
          <p:cNvPicPr>
            <a:picLocks noChangeAspect="1" noChangeArrowheads="1"/>
          </p:cNvPicPr>
          <p:nvPr/>
        </p:nvPicPr>
        <p:blipFill>
          <a:blip r:embed="rId5">
            <a:extLst>
              <a:ext uri="{28A0092B-C50C-407E-A947-70E740481C1C}">
                <a14:useLocalDpi xmlns:a14="http://schemas.microsoft.com/office/drawing/2010/main" val="0"/>
              </a:ext>
            </a:extLst>
          </a:blip>
          <a:srcRect l="3703"/>
          <a:stretch>
            <a:fillRect/>
          </a:stretch>
        </p:blipFill>
        <p:spPr bwMode="auto">
          <a:xfrm>
            <a:off x="6705600" y="4724400"/>
            <a:ext cx="2286000" cy="1905000"/>
          </a:xfrm>
          <a:prstGeom prst="rect">
            <a:avLst/>
          </a:prstGeom>
          <a:noFill/>
          <a:ln w="57150" cmpd="thinThick">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6742" name="Picture 6"/>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6705600" y="2438400"/>
            <a:ext cx="2286000" cy="2057400"/>
          </a:xfrm>
          <a:prstGeom prst="rect">
            <a:avLst/>
          </a:prstGeom>
          <a:noFill/>
          <a:ln w="57150" cmpd="thinThick">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6743" name="Picture 7"/>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228600" y="4800600"/>
            <a:ext cx="2209800" cy="1828800"/>
          </a:xfrm>
          <a:prstGeom prst="rect">
            <a:avLst/>
          </a:prstGeom>
          <a:noFill/>
          <a:ln w="57150" cmpd="thinThick">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6744" name="WordArt 9"/>
          <p:cNvSpPr>
            <a:spLocks noChangeArrowheads="1" noChangeShapeType="1" noTextEdit="1"/>
          </p:cNvSpPr>
          <p:nvPr/>
        </p:nvSpPr>
        <p:spPr bwMode="auto">
          <a:xfrm>
            <a:off x="2286000" y="76200"/>
            <a:ext cx="4724400" cy="1981200"/>
          </a:xfrm>
          <a:prstGeom prst="rect">
            <a:avLst/>
          </a:prstGeom>
        </p:spPr>
        <p:txBody>
          <a:bodyPr wrap="none" fromWordArt="1">
            <a:prstTxWarp prst="textFadeRight">
              <a:avLst>
                <a:gd name="adj" fmla="val 33333"/>
              </a:avLst>
            </a:prstTxWarp>
          </a:bodyPr>
          <a:lstStyle/>
          <a:p>
            <a:pPr algn="ctr" fontAlgn="base">
              <a:spcBef>
                <a:spcPct val="0"/>
              </a:spcBef>
              <a:spcAft>
                <a:spcPct val="0"/>
              </a:spcAft>
            </a:pPr>
            <a:r>
              <a:rPr lang="en-US" sz="3600" kern="10">
                <a:ln w="19050">
                  <a:solidFill>
                    <a:srgbClr val="000000"/>
                  </a:solidFill>
                  <a:round/>
                  <a:headEnd/>
                  <a:tailEnd/>
                </a:ln>
                <a:gradFill rotWithShape="1">
                  <a:gsLst>
                    <a:gs pos="0">
                      <a:srgbClr val="FFFF00"/>
                    </a:gs>
                    <a:gs pos="100000">
                      <a:srgbClr val="FF9933"/>
                    </a:gs>
                  </a:gsLst>
                  <a:path path="rect">
                    <a:fillToRect l="50000" t="50000" r="50000" b="50000"/>
                  </a:path>
                </a:gradFill>
                <a:effectLst>
                  <a:outerShdw dist="45791" dir="8778596" algn="ctr" rotWithShape="0">
                    <a:srgbClr val="FFFFFF"/>
                  </a:outerShdw>
                </a:effectLst>
                <a:latin typeface="Impact"/>
              </a:rPr>
              <a:t>JANE ADAMMS</a:t>
            </a:r>
          </a:p>
          <a:p>
            <a:pPr algn="ctr" fontAlgn="base">
              <a:spcBef>
                <a:spcPct val="0"/>
              </a:spcBef>
              <a:spcAft>
                <a:spcPct val="0"/>
              </a:spcAft>
            </a:pPr>
            <a:r>
              <a:rPr lang="en-US" sz="3600" kern="10">
                <a:ln w="19050">
                  <a:solidFill>
                    <a:srgbClr val="000000"/>
                  </a:solidFill>
                  <a:round/>
                  <a:headEnd/>
                  <a:tailEnd/>
                </a:ln>
                <a:gradFill rotWithShape="1">
                  <a:gsLst>
                    <a:gs pos="0">
                      <a:srgbClr val="FFFF00"/>
                    </a:gs>
                    <a:gs pos="100000">
                      <a:srgbClr val="FF9933"/>
                    </a:gs>
                  </a:gsLst>
                  <a:path path="rect">
                    <a:fillToRect l="50000" t="50000" r="50000" b="50000"/>
                  </a:path>
                </a:gradFill>
                <a:effectLst>
                  <a:outerShdw dist="45791" dir="8778596" algn="ctr" rotWithShape="0">
                    <a:srgbClr val="FFFFFF"/>
                  </a:outerShdw>
                </a:effectLst>
                <a:latin typeface="Impact"/>
              </a:rPr>
              <a:t>SETTLEMENT HOUSE</a:t>
            </a:r>
          </a:p>
        </p:txBody>
      </p:sp>
      <p:sp>
        <p:nvSpPr>
          <p:cNvPr id="116745" name="Text Box 10"/>
          <p:cNvSpPr txBox="1">
            <a:spLocks noChangeArrowheads="1"/>
          </p:cNvSpPr>
          <p:nvPr/>
        </p:nvSpPr>
        <p:spPr bwMode="auto">
          <a:xfrm>
            <a:off x="2514600" y="2514600"/>
            <a:ext cx="4114800" cy="4191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lnSpc>
                <a:spcPct val="85000"/>
              </a:lnSpc>
              <a:spcBef>
                <a:spcPct val="50000"/>
              </a:spcBef>
              <a:spcAft>
                <a:spcPct val="0"/>
              </a:spcAft>
              <a:buFontTx/>
              <a:buChar char="•"/>
            </a:pPr>
            <a:r>
              <a:rPr lang="en-US" b="1" i="1">
                <a:solidFill>
                  <a:srgbClr val="FFFFFF"/>
                </a:solidFill>
                <a:latin typeface="Georgia" pitchFamily="18" charset="0"/>
              </a:rPr>
              <a:t>To provide a center for higher civic and social life; to institute and maintain educational and philanthropic enterprises.  </a:t>
            </a:r>
          </a:p>
          <a:p>
            <a:pPr algn="ctr" eaLnBrk="1" fontAlgn="base" hangingPunct="1">
              <a:lnSpc>
                <a:spcPct val="85000"/>
              </a:lnSpc>
              <a:spcBef>
                <a:spcPct val="50000"/>
              </a:spcBef>
              <a:spcAft>
                <a:spcPct val="0"/>
              </a:spcAft>
              <a:buFontTx/>
              <a:buChar char="•"/>
            </a:pPr>
            <a:r>
              <a:rPr lang="en-US" b="1" i="1">
                <a:solidFill>
                  <a:srgbClr val="FFFFFF"/>
                </a:solidFill>
                <a:latin typeface="Georgia" pitchFamily="18" charset="0"/>
              </a:rPr>
              <a:t>To investigate and improve the conditions in the industrial districts of Chicago.</a:t>
            </a:r>
          </a:p>
          <a:p>
            <a:pPr algn="ctr" eaLnBrk="1" fontAlgn="base" hangingPunct="1">
              <a:lnSpc>
                <a:spcPct val="85000"/>
              </a:lnSpc>
              <a:spcBef>
                <a:spcPct val="50000"/>
              </a:spcBef>
              <a:spcAft>
                <a:spcPct val="0"/>
              </a:spcAft>
              <a:buFontTx/>
              <a:buChar char="•"/>
            </a:pPr>
            <a:r>
              <a:rPr lang="en-US" b="1" i="1">
                <a:solidFill>
                  <a:srgbClr val="FFFFFF"/>
                </a:solidFill>
                <a:latin typeface="Georgia" pitchFamily="18" charset="0"/>
              </a:rPr>
              <a:t>To help assimilate the immigrant population</a:t>
            </a:r>
          </a:p>
        </p:txBody>
      </p:sp>
      <p:sp>
        <p:nvSpPr>
          <p:cNvPr id="116746" name="WordArt 11"/>
          <p:cNvSpPr>
            <a:spLocks noChangeArrowheads="1" noChangeShapeType="1" noTextEdit="1"/>
          </p:cNvSpPr>
          <p:nvPr/>
        </p:nvSpPr>
        <p:spPr bwMode="auto">
          <a:xfrm>
            <a:off x="2286000" y="76200"/>
            <a:ext cx="4724400" cy="1981200"/>
          </a:xfrm>
          <a:prstGeom prst="rect">
            <a:avLst/>
          </a:prstGeom>
        </p:spPr>
        <p:txBody>
          <a:bodyPr wrap="none" fromWordArt="1">
            <a:prstTxWarp prst="textFadeRight">
              <a:avLst>
                <a:gd name="adj" fmla="val 33333"/>
              </a:avLst>
            </a:prstTxWarp>
          </a:bodyPr>
          <a:lstStyle/>
          <a:p>
            <a:pPr algn="ctr" fontAlgn="base">
              <a:spcBef>
                <a:spcPct val="0"/>
              </a:spcBef>
              <a:spcAft>
                <a:spcPct val="0"/>
              </a:spcAft>
            </a:pPr>
            <a:r>
              <a:rPr lang="en-US" sz="3600" kern="10">
                <a:ln w="19050">
                  <a:solidFill>
                    <a:srgbClr val="000000"/>
                  </a:solidFill>
                  <a:round/>
                  <a:headEnd/>
                  <a:tailEnd/>
                </a:ln>
                <a:gradFill rotWithShape="1">
                  <a:gsLst>
                    <a:gs pos="0">
                      <a:srgbClr val="FFFF00"/>
                    </a:gs>
                    <a:gs pos="100000">
                      <a:srgbClr val="FF9933"/>
                    </a:gs>
                  </a:gsLst>
                  <a:path path="rect">
                    <a:fillToRect l="50000" t="50000" r="50000" b="50000"/>
                  </a:path>
                </a:gradFill>
                <a:effectLst>
                  <a:outerShdw dist="45791" dir="8778596" algn="ctr" rotWithShape="0">
                    <a:srgbClr val="FFFFFF"/>
                  </a:outerShdw>
                </a:effectLst>
                <a:latin typeface="Impact"/>
              </a:rPr>
              <a:t>JANE ADAMMS</a:t>
            </a:r>
          </a:p>
          <a:p>
            <a:pPr algn="ctr" fontAlgn="base">
              <a:spcBef>
                <a:spcPct val="0"/>
              </a:spcBef>
              <a:spcAft>
                <a:spcPct val="0"/>
              </a:spcAft>
            </a:pPr>
            <a:r>
              <a:rPr lang="en-US" sz="3600" kern="10">
                <a:ln w="19050">
                  <a:solidFill>
                    <a:srgbClr val="000000"/>
                  </a:solidFill>
                  <a:round/>
                  <a:headEnd/>
                  <a:tailEnd/>
                </a:ln>
                <a:gradFill rotWithShape="1">
                  <a:gsLst>
                    <a:gs pos="0">
                      <a:srgbClr val="FFFF00"/>
                    </a:gs>
                    <a:gs pos="100000">
                      <a:srgbClr val="FF9933"/>
                    </a:gs>
                  </a:gsLst>
                  <a:path path="rect">
                    <a:fillToRect l="50000" t="50000" r="50000" b="50000"/>
                  </a:path>
                </a:gradFill>
                <a:effectLst>
                  <a:outerShdw dist="45791" dir="8778596" algn="ctr" rotWithShape="0">
                    <a:srgbClr val="FFFFFF"/>
                  </a:outerShdw>
                </a:effectLst>
                <a:latin typeface="Impact"/>
              </a:rPr>
              <a:t>SETTLEMENT HOUSE</a:t>
            </a:r>
          </a:p>
        </p:txBody>
      </p:sp>
      <p:sp>
        <p:nvSpPr>
          <p:cNvPr id="116747" name="Text Box 12"/>
          <p:cNvSpPr txBox="1">
            <a:spLocks noChangeArrowheads="1"/>
          </p:cNvSpPr>
          <p:nvPr/>
        </p:nvSpPr>
        <p:spPr bwMode="auto">
          <a:xfrm>
            <a:off x="2514600" y="2514600"/>
            <a:ext cx="4114800" cy="4191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lnSpc>
                <a:spcPct val="85000"/>
              </a:lnSpc>
              <a:spcBef>
                <a:spcPct val="50000"/>
              </a:spcBef>
              <a:spcAft>
                <a:spcPct val="0"/>
              </a:spcAft>
              <a:buFontTx/>
              <a:buChar char="•"/>
            </a:pPr>
            <a:r>
              <a:rPr lang="en-US" b="1" i="1">
                <a:solidFill>
                  <a:srgbClr val="FFFFFF"/>
                </a:solidFill>
                <a:latin typeface="Georgia" pitchFamily="18" charset="0"/>
              </a:rPr>
              <a:t>To provide a center for higher civic and social life; to institute and maintain educational and philanthropic enterprises.  </a:t>
            </a:r>
          </a:p>
          <a:p>
            <a:pPr algn="ctr" eaLnBrk="1" fontAlgn="base" hangingPunct="1">
              <a:lnSpc>
                <a:spcPct val="85000"/>
              </a:lnSpc>
              <a:spcBef>
                <a:spcPct val="50000"/>
              </a:spcBef>
              <a:spcAft>
                <a:spcPct val="0"/>
              </a:spcAft>
              <a:buFontTx/>
              <a:buChar char="•"/>
            </a:pPr>
            <a:r>
              <a:rPr lang="en-US" b="1" i="1">
                <a:solidFill>
                  <a:srgbClr val="FFFFFF"/>
                </a:solidFill>
                <a:latin typeface="Georgia" pitchFamily="18" charset="0"/>
              </a:rPr>
              <a:t>To investigate and improve the conditions in the industrial districts of Chicago.</a:t>
            </a:r>
          </a:p>
          <a:p>
            <a:pPr algn="ctr" eaLnBrk="1" fontAlgn="base" hangingPunct="1">
              <a:lnSpc>
                <a:spcPct val="85000"/>
              </a:lnSpc>
              <a:spcBef>
                <a:spcPct val="50000"/>
              </a:spcBef>
              <a:spcAft>
                <a:spcPct val="0"/>
              </a:spcAft>
              <a:buFontTx/>
              <a:buChar char="•"/>
            </a:pPr>
            <a:r>
              <a:rPr lang="en-US" b="1" i="1">
                <a:solidFill>
                  <a:srgbClr val="FFFFFF"/>
                </a:solidFill>
                <a:latin typeface="Georgia" pitchFamily="18" charset="0"/>
              </a:rPr>
              <a:t>To help assimilate the immigrant population</a:t>
            </a:r>
          </a:p>
        </p:txBody>
      </p:sp>
      <p:pic>
        <p:nvPicPr>
          <p:cNvPr id="135181" name="Picture 13" descr="Jane Addams *1860, † 19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7900" y="1098550"/>
            <a:ext cx="4648200" cy="5416550"/>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5182" name="Text Box 14"/>
          <p:cNvSpPr txBox="1">
            <a:spLocks noChangeArrowheads="1"/>
          </p:cNvSpPr>
          <p:nvPr/>
        </p:nvSpPr>
        <p:spPr bwMode="auto">
          <a:xfrm>
            <a:off x="1828800" y="4572000"/>
            <a:ext cx="5638800" cy="2144713"/>
          </a:xfrm>
          <a:prstGeom prst="rect">
            <a:avLst/>
          </a:prstGeom>
          <a:solidFill>
            <a:srgbClr val="000000"/>
          </a:solidFill>
          <a:ln>
            <a:noFill/>
          </a:ln>
          <a:effectLst/>
          <a:extLst/>
        </p:spPr>
        <p:txBody>
          <a:bodyPr>
            <a:spAutoFit/>
          </a:bodyPr>
          <a:lstStyle/>
          <a:p>
            <a:pPr algn="ctr" eaLnBrk="0" fontAlgn="base" hangingPunct="0">
              <a:lnSpc>
                <a:spcPct val="75000"/>
              </a:lnSpc>
              <a:spcBef>
                <a:spcPct val="10000"/>
              </a:spcBef>
              <a:spcAft>
                <a:spcPct val="0"/>
              </a:spcAft>
              <a:buSzPct val="75000"/>
              <a:defRPr/>
            </a:pPr>
            <a:r>
              <a:rPr lang="en-US" sz="2800" u="sng" dirty="0">
                <a:solidFill>
                  <a:srgbClr val="CCFFFF"/>
                </a:solidFill>
                <a:effectLst>
                  <a:outerShdw blurRad="38100" dist="38100" dir="2700000" algn="tl">
                    <a:srgbClr val="FFFFFF"/>
                  </a:outerShdw>
                </a:effectLst>
                <a:latin typeface="Impact" pitchFamily="34" charset="0"/>
              </a:rPr>
              <a:t>RUN BY COLLEGE EDUCATED WOMEN</a:t>
            </a:r>
          </a:p>
          <a:p>
            <a:pPr eaLnBrk="0" fontAlgn="base" hangingPunct="0">
              <a:lnSpc>
                <a:spcPct val="75000"/>
              </a:lnSpc>
              <a:spcBef>
                <a:spcPct val="10000"/>
              </a:spcBef>
              <a:spcAft>
                <a:spcPct val="0"/>
              </a:spcAft>
              <a:buSzPct val="75000"/>
              <a:buFontTx/>
              <a:buBlip>
                <a:blip r:embed="rId9"/>
              </a:buBlip>
              <a:defRPr/>
            </a:pPr>
            <a:r>
              <a:rPr lang="en-US" sz="2800" dirty="0">
                <a:solidFill>
                  <a:srgbClr val="FFFFFF"/>
                </a:solidFill>
                <a:latin typeface="Arial Narrow" pitchFamily="34" charset="0"/>
              </a:rPr>
              <a:t>provide educational, cultural, social services</a:t>
            </a:r>
          </a:p>
          <a:p>
            <a:pPr eaLnBrk="0" fontAlgn="base" hangingPunct="0">
              <a:lnSpc>
                <a:spcPct val="75000"/>
              </a:lnSpc>
              <a:spcBef>
                <a:spcPct val="10000"/>
              </a:spcBef>
              <a:spcAft>
                <a:spcPct val="0"/>
              </a:spcAft>
              <a:buSzPct val="75000"/>
              <a:buFontTx/>
              <a:buBlip>
                <a:blip r:embed="rId9"/>
              </a:buBlip>
              <a:defRPr/>
            </a:pPr>
            <a:r>
              <a:rPr lang="en-US" sz="2800" dirty="0">
                <a:solidFill>
                  <a:srgbClr val="FFFFFF"/>
                </a:solidFill>
                <a:latin typeface="Arial Narrow" pitchFamily="34" charset="0"/>
              </a:rPr>
              <a:t>send visiting nurses to the sick</a:t>
            </a:r>
          </a:p>
          <a:p>
            <a:pPr eaLnBrk="0" fontAlgn="base" hangingPunct="0">
              <a:lnSpc>
                <a:spcPct val="75000"/>
              </a:lnSpc>
              <a:spcBef>
                <a:spcPct val="10000"/>
              </a:spcBef>
              <a:spcAft>
                <a:spcPct val="0"/>
              </a:spcAft>
              <a:buSzPct val="75000"/>
              <a:buFontTx/>
              <a:buBlip>
                <a:blip r:embed="rId9"/>
              </a:buBlip>
              <a:defRPr/>
            </a:pPr>
            <a:r>
              <a:rPr lang="en-US" sz="2800" dirty="0">
                <a:solidFill>
                  <a:srgbClr val="FFFFFF"/>
                </a:solidFill>
                <a:latin typeface="Arial Narrow" pitchFamily="34" charset="0"/>
              </a:rPr>
              <a:t>help with personal, job, financial problems</a:t>
            </a:r>
            <a:endParaRPr lang="en-US" sz="2400" dirty="0">
              <a:solidFill>
                <a:srgbClr val="FFFFFF"/>
              </a:solidFill>
              <a:latin typeface="Arial Narrow" pitchFamily="34" charset="0"/>
            </a:endParaRPr>
          </a:p>
        </p:txBody>
      </p:sp>
    </p:spTree>
    <p:extLst>
      <p:ext uri="{BB962C8B-B14F-4D97-AF65-F5344CB8AC3E}">
        <p14:creationId xmlns:p14="http://schemas.microsoft.com/office/powerpoint/2010/main" val="151681352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5182"/>
                                        </p:tgtEl>
                                        <p:attrNameLst>
                                          <p:attrName>style.visibility</p:attrName>
                                        </p:attrNameLst>
                                      </p:cBhvr>
                                      <p:to>
                                        <p:strVal val="visible"/>
                                      </p:to>
                                    </p:set>
                                    <p:anim calcmode="lin" valueType="num">
                                      <p:cBhvr>
                                        <p:cTn id="7" dur="500" decel="50000" fill="hold">
                                          <p:stCondLst>
                                            <p:cond delay="0"/>
                                          </p:stCondLst>
                                        </p:cTn>
                                        <p:tgtEl>
                                          <p:spTgt spid="1351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51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5182"/>
                                        </p:tgtEl>
                                        <p:attrNameLst>
                                          <p:attrName>ppt_w</p:attrName>
                                        </p:attrNameLst>
                                      </p:cBhvr>
                                      <p:tavLst>
                                        <p:tav tm="0">
                                          <p:val>
                                            <p:strVal val="#ppt_w*.05"/>
                                          </p:val>
                                        </p:tav>
                                        <p:tav tm="100000">
                                          <p:val>
                                            <p:strVal val="#ppt_w"/>
                                          </p:val>
                                        </p:tav>
                                      </p:tavLst>
                                    </p:anim>
                                    <p:anim calcmode="lin" valueType="num">
                                      <p:cBhvr>
                                        <p:cTn id="10" dur="1000" fill="hold"/>
                                        <p:tgtEl>
                                          <p:spTgt spid="1351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51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51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51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51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xit" presetSubtype="0" fill="hold" grpId="1" nodeType="clickEffect">
                                  <p:stCondLst>
                                    <p:cond delay="0"/>
                                  </p:stCondLst>
                                  <p:childTnLst>
                                    <p:anim calcmode="lin" valueType="num">
                                      <p:cBhvr>
                                        <p:cTn id="18" dur="1000"/>
                                        <p:tgtEl>
                                          <p:spTgt spid="135182"/>
                                        </p:tgtEl>
                                        <p:attrNameLst>
                                          <p:attrName>ppt_w</p:attrName>
                                        </p:attrNameLst>
                                      </p:cBhvr>
                                      <p:tavLst>
                                        <p:tav tm="0">
                                          <p:val>
                                            <p:strVal val="ppt_w"/>
                                          </p:val>
                                        </p:tav>
                                        <p:tav tm="100000">
                                          <p:val>
                                            <p:strVal val="ppt_w*0.70"/>
                                          </p:val>
                                        </p:tav>
                                      </p:tavLst>
                                    </p:anim>
                                    <p:anim calcmode="lin" valueType="num">
                                      <p:cBhvr>
                                        <p:cTn id="19" dur="1000"/>
                                        <p:tgtEl>
                                          <p:spTgt spid="135182"/>
                                        </p:tgtEl>
                                        <p:attrNameLst>
                                          <p:attrName>ppt_h</p:attrName>
                                        </p:attrNameLst>
                                      </p:cBhvr>
                                      <p:tavLst>
                                        <p:tav tm="0">
                                          <p:val>
                                            <p:strVal val="ppt_h"/>
                                          </p:val>
                                        </p:tav>
                                        <p:tav tm="100000">
                                          <p:val>
                                            <p:strVal val="ppt_h"/>
                                          </p:val>
                                        </p:tav>
                                      </p:tavLst>
                                    </p:anim>
                                    <p:animEffect transition="out" filter="fade">
                                      <p:cBhvr>
                                        <p:cTn id="20" dur="1000"/>
                                        <p:tgtEl>
                                          <p:spTgt spid="135182"/>
                                        </p:tgtEl>
                                      </p:cBhvr>
                                    </p:animEffect>
                                    <p:set>
                                      <p:cBhvr>
                                        <p:cTn id="21" dur="1" fill="hold">
                                          <p:stCondLst>
                                            <p:cond delay="999"/>
                                          </p:stCondLst>
                                        </p:cTn>
                                        <p:tgtEl>
                                          <p:spTgt spid="135182"/>
                                        </p:tgtEl>
                                        <p:attrNameLst>
                                          <p:attrName>style.visibility</p:attrName>
                                        </p:attrNameLst>
                                      </p:cBhvr>
                                      <p:to>
                                        <p:strVal val="hidden"/>
                                      </p:to>
                                    </p:set>
                                  </p:childTnLst>
                                </p:cTn>
                              </p:par>
                            </p:childTnLst>
                          </p:cTn>
                        </p:par>
                        <p:par>
                          <p:cTn id="22" fill="hold" nodeType="afterGroup">
                            <p:stCondLst>
                              <p:cond delay="1000"/>
                            </p:stCondLst>
                            <p:childTnLst>
                              <p:par>
                                <p:cTn id="23" presetID="4" presetClass="exit" presetSubtype="16" fill="hold" nodeType="afterEffect">
                                  <p:stCondLst>
                                    <p:cond delay="0"/>
                                  </p:stCondLst>
                                  <p:childTnLst>
                                    <p:animEffect transition="out" filter="box(in)">
                                      <p:cBhvr>
                                        <p:cTn id="24" dur="500"/>
                                        <p:tgtEl>
                                          <p:spTgt spid="135181"/>
                                        </p:tgtEl>
                                      </p:cBhvr>
                                    </p:animEffect>
                                    <p:set>
                                      <p:cBhvr>
                                        <p:cTn id="25" dur="1" fill="hold">
                                          <p:stCondLst>
                                            <p:cond delay="499"/>
                                          </p:stCondLst>
                                        </p:cTn>
                                        <p:tgtEl>
                                          <p:spTgt spid="135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2" grpId="0" animBg="1"/>
      <p:bldP spid="135182" grpId="1"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06530" name="Picture 2"/>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r="50575" b="16667"/>
          <a:stretch>
            <a:fillRect/>
          </a:stretch>
        </p:blipFill>
        <p:spPr bwMode="auto">
          <a:xfrm>
            <a:off x="152400" y="762000"/>
            <a:ext cx="4800600" cy="57912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6531" name="Text Box 3"/>
          <p:cNvSpPr txBox="1">
            <a:spLocks noChangeArrowheads="1"/>
          </p:cNvSpPr>
          <p:nvPr/>
        </p:nvSpPr>
        <p:spPr bwMode="auto">
          <a:xfrm>
            <a:off x="5105400" y="1219200"/>
            <a:ext cx="40386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lnSpc>
                <a:spcPct val="75000"/>
              </a:lnSpc>
              <a:spcBef>
                <a:spcPct val="15000"/>
              </a:spcBef>
              <a:spcAft>
                <a:spcPct val="0"/>
              </a:spcAft>
              <a:buFont typeface="Wingdings" pitchFamily="2" charset="2"/>
              <a:buChar char="§"/>
            </a:pPr>
            <a:r>
              <a:rPr lang="en-US" sz="2800" b="1">
                <a:solidFill>
                  <a:srgbClr val="000000"/>
                </a:solidFill>
                <a:latin typeface="Times New Roman" pitchFamily="18" charset="0"/>
              </a:rPr>
              <a:t>Given out only at the polls </a:t>
            </a:r>
          </a:p>
          <a:p>
            <a:pPr algn="ctr" fontAlgn="base">
              <a:lnSpc>
                <a:spcPct val="75000"/>
              </a:lnSpc>
              <a:spcBef>
                <a:spcPct val="15000"/>
              </a:spcBef>
              <a:spcAft>
                <a:spcPct val="0"/>
              </a:spcAft>
              <a:buFont typeface="Wingdings" pitchFamily="2" charset="2"/>
              <a:buChar char="§"/>
            </a:pPr>
            <a:endParaRPr lang="en-US" sz="2800" b="1">
              <a:solidFill>
                <a:srgbClr val="000000"/>
              </a:solidFill>
              <a:latin typeface="Times New Roman" pitchFamily="18" charset="0"/>
            </a:endParaRPr>
          </a:p>
          <a:p>
            <a:pPr algn="ctr" fontAlgn="base">
              <a:lnSpc>
                <a:spcPct val="75000"/>
              </a:lnSpc>
              <a:spcBef>
                <a:spcPct val="15000"/>
              </a:spcBef>
              <a:spcAft>
                <a:spcPct val="0"/>
              </a:spcAft>
              <a:buFont typeface="Wingdings" pitchFamily="2" charset="2"/>
              <a:buChar char="§"/>
            </a:pPr>
            <a:r>
              <a:rPr lang="en-US" sz="2800" b="1">
                <a:solidFill>
                  <a:srgbClr val="000000"/>
                </a:solidFill>
                <a:latin typeface="Times New Roman" pitchFamily="18" charset="0"/>
              </a:rPr>
              <a:t>Vote in secret</a:t>
            </a:r>
          </a:p>
          <a:p>
            <a:pPr algn="ctr" fontAlgn="base">
              <a:lnSpc>
                <a:spcPct val="75000"/>
              </a:lnSpc>
              <a:spcBef>
                <a:spcPct val="15000"/>
              </a:spcBef>
              <a:spcAft>
                <a:spcPct val="0"/>
              </a:spcAft>
              <a:buFont typeface="Wingdings" pitchFamily="2" charset="2"/>
              <a:buChar char="§"/>
            </a:pPr>
            <a:endParaRPr lang="en-US" sz="2800" b="1">
              <a:solidFill>
                <a:srgbClr val="000000"/>
              </a:solidFill>
              <a:latin typeface="Times New Roman" pitchFamily="18" charset="0"/>
            </a:endParaRPr>
          </a:p>
          <a:p>
            <a:pPr algn="ctr" fontAlgn="base">
              <a:lnSpc>
                <a:spcPct val="75000"/>
              </a:lnSpc>
              <a:spcBef>
                <a:spcPct val="15000"/>
              </a:spcBef>
              <a:spcAft>
                <a:spcPct val="0"/>
              </a:spcAft>
              <a:buFont typeface="Wingdings" pitchFamily="2" charset="2"/>
              <a:buChar char="§"/>
            </a:pPr>
            <a:r>
              <a:rPr lang="en-US" sz="2800" b="1">
                <a:solidFill>
                  <a:srgbClr val="000000"/>
                </a:solidFill>
                <a:latin typeface="Times New Roman" pitchFamily="18" charset="0"/>
              </a:rPr>
              <a:t>Printed at public expense </a:t>
            </a:r>
          </a:p>
          <a:p>
            <a:pPr algn="ctr" fontAlgn="base">
              <a:lnSpc>
                <a:spcPct val="75000"/>
              </a:lnSpc>
              <a:spcBef>
                <a:spcPct val="15000"/>
              </a:spcBef>
              <a:spcAft>
                <a:spcPct val="0"/>
              </a:spcAft>
              <a:buFont typeface="Wingdings" pitchFamily="2" charset="2"/>
              <a:buChar char="§"/>
            </a:pPr>
            <a:endParaRPr lang="en-US" sz="2800" b="1">
              <a:solidFill>
                <a:srgbClr val="000000"/>
              </a:solidFill>
              <a:latin typeface="Times New Roman" pitchFamily="18" charset="0"/>
            </a:endParaRPr>
          </a:p>
          <a:p>
            <a:pPr algn="ctr" fontAlgn="base">
              <a:lnSpc>
                <a:spcPct val="75000"/>
              </a:lnSpc>
              <a:spcBef>
                <a:spcPct val="15000"/>
              </a:spcBef>
              <a:spcAft>
                <a:spcPct val="0"/>
              </a:spcAft>
              <a:buFont typeface="Wingdings" pitchFamily="2" charset="2"/>
              <a:buChar char="§"/>
            </a:pPr>
            <a:r>
              <a:rPr lang="en-US" sz="2800" b="1">
                <a:solidFill>
                  <a:srgbClr val="000000"/>
                </a:solidFill>
                <a:latin typeface="Times New Roman" pitchFamily="18" charset="0"/>
              </a:rPr>
              <a:t>Lists names of all candidates and their parties </a:t>
            </a:r>
          </a:p>
          <a:p>
            <a:pPr algn="ctr" fontAlgn="base">
              <a:lnSpc>
                <a:spcPct val="75000"/>
              </a:lnSpc>
              <a:spcBef>
                <a:spcPct val="15000"/>
              </a:spcBef>
              <a:spcAft>
                <a:spcPct val="0"/>
              </a:spcAft>
              <a:buFont typeface="Wingdings" pitchFamily="2" charset="2"/>
              <a:buChar char="§"/>
            </a:pPr>
            <a:endParaRPr lang="en-US" sz="2800" b="1">
              <a:solidFill>
                <a:srgbClr val="000000"/>
              </a:solidFill>
              <a:latin typeface="Times New Roman" pitchFamily="18" charset="0"/>
            </a:endParaRPr>
          </a:p>
          <a:p>
            <a:pPr algn="ctr" fontAlgn="base">
              <a:lnSpc>
                <a:spcPct val="75000"/>
              </a:lnSpc>
              <a:spcBef>
                <a:spcPct val="15000"/>
              </a:spcBef>
              <a:spcAft>
                <a:spcPct val="0"/>
              </a:spcAft>
            </a:pPr>
            <a:endParaRPr lang="en-US" sz="2800">
              <a:solidFill>
                <a:srgbClr val="000000"/>
              </a:solidFill>
              <a:latin typeface="Times New Roman" pitchFamily="18" charset="0"/>
            </a:endParaRPr>
          </a:p>
        </p:txBody>
      </p:sp>
      <p:sp>
        <p:nvSpPr>
          <p:cNvPr id="125956" name="WordArt 4"/>
          <p:cNvSpPr>
            <a:spLocks noChangeArrowheads="1" noChangeShapeType="1" noTextEdit="1"/>
          </p:cNvSpPr>
          <p:nvPr/>
        </p:nvSpPr>
        <p:spPr bwMode="auto">
          <a:xfrm>
            <a:off x="228600" y="152400"/>
            <a:ext cx="8610600" cy="457200"/>
          </a:xfrm>
          <a:prstGeom prst="rect">
            <a:avLst/>
          </a:prstGeom>
        </p:spPr>
        <p:txBody>
          <a:bodyPr wrap="none" fromWordArt="1">
            <a:prstTxWarp prst="textCanUp">
              <a:avLst>
                <a:gd name="adj" fmla="val 85713"/>
              </a:avLst>
            </a:prstTxWarp>
          </a:bodyPr>
          <a:lstStyle/>
          <a:p>
            <a:pPr algn="ctr" fontAlgn="base">
              <a:spcBef>
                <a:spcPct val="0"/>
              </a:spcBef>
              <a:spcAft>
                <a:spcPct val="0"/>
              </a:spcAft>
            </a:pPr>
            <a:r>
              <a:rPr lang="en-US" sz="3600" b="1" kern="10">
                <a:ln w="25400">
                  <a:solidFill>
                    <a:srgbClr val="000000"/>
                  </a:solidFill>
                  <a:round/>
                  <a:headEnd/>
                  <a:tailEnd/>
                </a:ln>
                <a:gradFill rotWithShape="1">
                  <a:gsLst>
                    <a:gs pos="0">
                      <a:srgbClr val="FFF200"/>
                    </a:gs>
                    <a:gs pos="45000">
                      <a:srgbClr val="FF7A00"/>
                    </a:gs>
                    <a:gs pos="70000">
                      <a:srgbClr val="FF0300"/>
                    </a:gs>
                    <a:gs pos="100000">
                      <a:srgbClr val="4D0808"/>
                    </a:gs>
                  </a:gsLst>
                  <a:path path="rect">
                    <a:fillToRect l="50000" t="50000" r="50000" b="50000"/>
                  </a:path>
                </a:gradFill>
                <a:effectLst>
                  <a:outerShdw dist="35921" dir="2700000" sy="50000" kx="2115830" algn="bl" rotWithShape="0">
                    <a:srgbClr val="C0C0C0"/>
                  </a:outerShdw>
                </a:effectLst>
                <a:latin typeface="Arial Black"/>
              </a:rPr>
              <a:t>AUSTRALIAN BALLOT</a:t>
            </a:r>
          </a:p>
        </p:txBody>
      </p:sp>
      <p:pic>
        <p:nvPicPr>
          <p:cNvPr id="406533" name="Picture 5"/>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l="49425" b="7500"/>
          <a:stretch>
            <a:fillRect/>
          </a:stretch>
        </p:blipFill>
        <p:spPr bwMode="auto">
          <a:xfrm>
            <a:off x="152400" y="762000"/>
            <a:ext cx="4800600" cy="58674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2753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06530"/>
                                        </p:tgtEl>
                                        <p:attrNameLst>
                                          <p:attrName>style.visibility</p:attrName>
                                        </p:attrNameLst>
                                      </p:cBhvr>
                                      <p:to>
                                        <p:strVal val="visible"/>
                                      </p:to>
                                    </p:set>
                                    <p:animEffect transition="in" filter="wipe(up)">
                                      <p:cBhvr>
                                        <p:cTn id="7" dur="500"/>
                                        <p:tgtEl>
                                          <p:spTgt spid="406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6531"/>
                                        </p:tgtEl>
                                        <p:attrNameLst>
                                          <p:attrName>style.visibility</p:attrName>
                                        </p:attrNameLst>
                                      </p:cBhvr>
                                      <p:to>
                                        <p:strVal val="visible"/>
                                      </p:to>
                                    </p:set>
                                    <p:animEffect transition="in" filter="box(in)">
                                      <p:cBhvr>
                                        <p:cTn id="12" dur="500"/>
                                        <p:tgtEl>
                                          <p:spTgt spid="406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06533"/>
                                        </p:tgtEl>
                                        <p:attrNameLst>
                                          <p:attrName>style.visibility</p:attrName>
                                        </p:attrNameLst>
                                      </p:cBhvr>
                                      <p:to>
                                        <p:strVal val="visible"/>
                                      </p:to>
                                    </p:set>
                                    <p:animEffect transition="in" filter="wipe(up)">
                                      <p:cBhvr>
                                        <p:cTn id="17" dur="500"/>
                                        <p:tgtEl>
                                          <p:spTgt spid="406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1524000" y="1143000"/>
            <a:ext cx="5638800" cy="838200"/>
          </a:xfrm>
          <a:prstGeom prst="rect">
            <a:avLst/>
          </a:prstGeom>
          <a:noFill/>
          <a:ln w="76200" cmpd="tri">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latin typeface="Verdana" pitchFamily="34" charset="0"/>
            </a:endParaRPr>
          </a:p>
        </p:txBody>
      </p:sp>
      <p:sp>
        <p:nvSpPr>
          <p:cNvPr id="407555" name="Text Box 3"/>
          <p:cNvSpPr txBox="1">
            <a:spLocks noChangeArrowheads="1"/>
          </p:cNvSpPr>
          <p:nvPr/>
        </p:nvSpPr>
        <p:spPr bwMode="auto">
          <a:xfrm>
            <a:off x="1600200" y="1206500"/>
            <a:ext cx="5486400" cy="676275"/>
          </a:xfrm>
          <a:prstGeom prst="rect">
            <a:avLst/>
          </a:prstGeom>
          <a:noFill/>
          <a:ln>
            <a:noFill/>
          </a:ln>
          <a:effectLst/>
          <a:extLst/>
        </p:spPr>
        <p:txBody>
          <a:bodyPr>
            <a:spAutoFit/>
          </a:bodyPr>
          <a:lstStyle/>
          <a:p>
            <a:pPr algn="ctr" eaLnBrk="0" fontAlgn="base" hangingPunct="0">
              <a:lnSpc>
                <a:spcPct val="80000"/>
              </a:lnSpc>
              <a:spcBef>
                <a:spcPct val="50000"/>
              </a:spcBef>
              <a:spcAft>
                <a:spcPct val="0"/>
              </a:spcAft>
              <a:defRPr/>
            </a:pPr>
            <a:r>
              <a:rPr lang="en-US" sz="2400" b="1" u="sng">
                <a:solidFill>
                  <a:srgbClr val="660066"/>
                </a:solidFill>
                <a:effectLst>
                  <a:outerShdw blurRad="38100" dist="38100" dir="2700000" algn="tl">
                    <a:srgbClr val="000000"/>
                  </a:outerShdw>
                </a:effectLst>
              </a:rPr>
              <a:t>Caucus</a:t>
            </a:r>
            <a:r>
              <a:rPr lang="en-US" sz="2400" b="1">
                <a:solidFill>
                  <a:srgbClr val="000000"/>
                </a:solidFill>
              </a:rPr>
              <a:t>---small group of individuals who would choose a candidate</a:t>
            </a:r>
            <a:endParaRPr lang="en-US" sz="2400">
              <a:solidFill>
                <a:srgbClr val="000000"/>
              </a:solidFill>
            </a:endParaRPr>
          </a:p>
        </p:txBody>
      </p:sp>
      <p:sp>
        <p:nvSpPr>
          <p:cNvPr id="407556" name="Rectangle 4"/>
          <p:cNvSpPr>
            <a:spLocks noChangeArrowheads="1"/>
          </p:cNvSpPr>
          <p:nvPr/>
        </p:nvSpPr>
        <p:spPr bwMode="auto">
          <a:xfrm>
            <a:off x="1524000" y="2514600"/>
            <a:ext cx="5638800" cy="990600"/>
          </a:xfrm>
          <a:prstGeom prst="rect">
            <a:avLst/>
          </a:prstGeom>
          <a:noFill/>
          <a:ln w="76200" cmpd="tri">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latin typeface="Verdana" pitchFamily="34" charset="0"/>
            </a:endParaRPr>
          </a:p>
        </p:txBody>
      </p:sp>
      <p:sp>
        <p:nvSpPr>
          <p:cNvPr id="407557" name="Text Box 5"/>
          <p:cNvSpPr txBox="1">
            <a:spLocks noChangeArrowheads="1"/>
          </p:cNvSpPr>
          <p:nvPr/>
        </p:nvSpPr>
        <p:spPr bwMode="auto">
          <a:xfrm>
            <a:off x="1600200" y="2590800"/>
            <a:ext cx="5410200" cy="676275"/>
          </a:xfrm>
          <a:prstGeom prst="rect">
            <a:avLst/>
          </a:prstGeom>
          <a:noFill/>
          <a:ln>
            <a:noFill/>
          </a:ln>
          <a:effectLst/>
          <a:extLst/>
        </p:spPr>
        <p:txBody>
          <a:bodyPr>
            <a:spAutoFit/>
          </a:bodyPr>
          <a:lstStyle/>
          <a:p>
            <a:pPr algn="ctr" eaLnBrk="0" fontAlgn="base" hangingPunct="0">
              <a:lnSpc>
                <a:spcPct val="80000"/>
              </a:lnSpc>
              <a:spcBef>
                <a:spcPct val="50000"/>
              </a:spcBef>
              <a:spcAft>
                <a:spcPct val="0"/>
              </a:spcAft>
              <a:defRPr/>
            </a:pPr>
            <a:r>
              <a:rPr lang="en-US" sz="2400" b="1" u="sng">
                <a:solidFill>
                  <a:srgbClr val="0000CC"/>
                </a:solidFill>
                <a:effectLst>
                  <a:outerShdw blurRad="38100" dist="38100" dir="2700000" algn="tl">
                    <a:srgbClr val="000000"/>
                  </a:outerShdw>
                </a:effectLst>
              </a:rPr>
              <a:t>Convention</a:t>
            </a:r>
            <a:r>
              <a:rPr lang="en-US" sz="2400" b="1">
                <a:solidFill>
                  <a:srgbClr val="000000"/>
                </a:solidFill>
              </a:rPr>
              <a:t>---members from the political parties nominate a candidate</a:t>
            </a:r>
            <a:endParaRPr lang="en-US" sz="2400">
              <a:solidFill>
                <a:srgbClr val="000000"/>
              </a:solidFill>
            </a:endParaRPr>
          </a:p>
        </p:txBody>
      </p:sp>
      <p:sp>
        <p:nvSpPr>
          <p:cNvPr id="407558" name="Rectangle 6"/>
          <p:cNvSpPr>
            <a:spLocks noChangeArrowheads="1"/>
          </p:cNvSpPr>
          <p:nvPr/>
        </p:nvSpPr>
        <p:spPr bwMode="auto">
          <a:xfrm>
            <a:off x="1524000" y="4191000"/>
            <a:ext cx="5638800" cy="914400"/>
          </a:xfrm>
          <a:prstGeom prst="rect">
            <a:avLst/>
          </a:prstGeom>
          <a:noFill/>
          <a:ln w="76200" cmpd="tri">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latin typeface="Verdana" pitchFamily="34" charset="0"/>
            </a:endParaRPr>
          </a:p>
        </p:txBody>
      </p:sp>
      <p:sp>
        <p:nvSpPr>
          <p:cNvPr id="407559" name="Text Box 7"/>
          <p:cNvSpPr txBox="1">
            <a:spLocks noChangeArrowheads="1"/>
          </p:cNvSpPr>
          <p:nvPr/>
        </p:nvSpPr>
        <p:spPr bwMode="auto">
          <a:xfrm>
            <a:off x="1600200" y="4254500"/>
            <a:ext cx="5486400" cy="676275"/>
          </a:xfrm>
          <a:prstGeom prst="rect">
            <a:avLst/>
          </a:prstGeom>
          <a:noFill/>
          <a:ln>
            <a:noFill/>
          </a:ln>
          <a:effectLst/>
          <a:extLst/>
        </p:spPr>
        <p:txBody>
          <a:bodyPr>
            <a:spAutoFit/>
          </a:bodyPr>
          <a:lstStyle/>
          <a:p>
            <a:pPr algn="ctr" eaLnBrk="0" fontAlgn="base" hangingPunct="0">
              <a:lnSpc>
                <a:spcPct val="80000"/>
              </a:lnSpc>
              <a:spcBef>
                <a:spcPct val="50000"/>
              </a:spcBef>
              <a:spcAft>
                <a:spcPct val="0"/>
              </a:spcAft>
              <a:defRPr/>
            </a:pPr>
            <a:r>
              <a:rPr lang="en-US" sz="2400" b="1" u="sng">
                <a:solidFill>
                  <a:srgbClr val="A50021"/>
                </a:solidFill>
                <a:effectLst>
                  <a:outerShdw blurRad="38100" dist="38100" dir="2700000" algn="tl">
                    <a:srgbClr val="000000"/>
                  </a:outerShdw>
                </a:effectLst>
              </a:rPr>
              <a:t>Direct Primary</a:t>
            </a:r>
            <a:r>
              <a:rPr lang="en-US" sz="2400" b="1">
                <a:solidFill>
                  <a:srgbClr val="A50021"/>
                </a:solidFill>
              </a:rPr>
              <a:t>-</a:t>
            </a:r>
            <a:r>
              <a:rPr lang="en-US" sz="2400" b="1">
                <a:solidFill>
                  <a:srgbClr val="000000"/>
                </a:solidFill>
              </a:rPr>
              <a:t>--allow registered voters to participate in choosing a candidate</a:t>
            </a:r>
          </a:p>
        </p:txBody>
      </p:sp>
      <p:sp>
        <p:nvSpPr>
          <p:cNvPr id="407560" name="AutoShape 8"/>
          <p:cNvSpPr>
            <a:spLocks noChangeArrowheads="1"/>
          </p:cNvSpPr>
          <p:nvPr/>
        </p:nvSpPr>
        <p:spPr bwMode="auto">
          <a:xfrm>
            <a:off x="533400" y="1295400"/>
            <a:ext cx="838200" cy="1828800"/>
          </a:xfrm>
          <a:prstGeom prst="curvedRightArrow">
            <a:avLst>
              <a:gd name="adj1" fmla="val 43636"/>
              <a:gd name="adj2" fmla="val 87273"/>
              <a:gd name="adj3" fmla="val 33333"/>
            </a:avLst>
          </a:prstGeom>
          <a:solidFill>
            <a:srgbClr val="FF9933"/>
          </a:solidFill>
          <a:ln w="28575">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latin typeface="Verdana" pitchFamily="34" charset="0"/>
            </a:endParaRPr>
          </a:p>
        </p:txBody>
      </p:sp>
      <p:sp>
        <p:nvSpPr>
          <p:cNvPr id="407561" name="AutoShape 9"/>
          <p:cNvSpPr>
            <a:spLocks noChangeArrowheads="1"/>
          </p:cNvSpPr>
          <p:nvPr/>
        </p:nvSpPr>
        <p:spPr bwMode="auto">
          <a:xfrm>
            <a:off x="7315200" y="2819400"/>
            <a:ext cx="1371600" cy="2057400"/>
          </a:xfrm>
          <a:prstGeom prst="curvedLeftArrow">
            <a:avLst>
              <a:gd name="adj1" fmla="val 30000"/>
              <a:gd name="adj2" fmla="val 60000"/>
              <a:gd name="adj3" fmla="val 33333"/>
            </a:avLst>
          </a:prstGeom>
          <a:gradFill rotWithShape="0">
            <a:gsLst>
              <a:gs pos="0">
                <a:srgbClr val="FFF200"/>
              </a:gs>
              <a:gs pos="45000">
                <a:srgbClr val="FF7A00"/>
              </a:gs>
              <a:gs pos="70000">
                <a:srgbClr val="FF0300"/>
              </a:gs>
              <a:gs pos="100000">
                <a:srgbClr val="4D0808"/>
              </a:gs>
            </a:gsLst>
            <a:path path="rect">
              <a:fillToRect l="50000" t="50000" r="50000" b="50000"/>
            </a:path>
          </a:gradFill>
          <a:ln w="28575">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latin typeface="Verdana" pitchFamily="34" charset="0"/>
            </a:endParaRPr>
          </a:p>
        </p:txBody>
      </p:sp>
      <p:sp>
        <p:nvSpPr>
          <p:cNvPr id="407563" name="Text Box 11"/>
          <p:cNvSpPr txBox="1">
            <a:spLocks noChangeArrowheads="1"/>
          </p:cNvSpPr>
          <p:nvPr/>
        </p:nvSpPr>
        <p:spPr bwMode="auto">
          <a:xfrm>
            <a:off x="3048000" y="485775"/>
            <a:ext cx="3114675" cy="701675"/>
          </a:xfrm>
          <a:prstGeom prst="rect">
            <a:avLst/>
          </a:prstGeom>
          <a:noFill/>
          <a:ln>
            <a:noFill/>
          </a:ln>
          <a:effectLst/>
          <a:extLst/>
        </p:spPr>
        <p:txBody>
          <a:bodyPr wrap="none">
            <a:spAutoFit/>
          </a:bodyPr>
          <a:lstStyle/>
          <a:p>
            <a:pPr eaLnBrk="0" fontAlgn="base" hangingPunct="0">
              <a:spcBef>
                <a:spcPct val="0"/>
              </a:spcBef>
              <a:spcAft>
                <a:spcPct val="0"/>
              </a:spcAft>
              <a:defRPr/>
            </a:pPr>
            <a:r>
              <a:rPr lang="en-US" sz="4000" b="1" i="1">
                <a:solidFill>
                  <a:srgbClr val="000000"/>
                </a:solidFill>
                <a:effectLst>
                  <a:outerShdw blurRad="38100" dist="38100" dir="2700000" algn="tl">
                    <a:srgbClr val="FFFFFF"/>
                  </a:outerShdw>
                </a:effectLst>
                <a:latin typeface="Metro" pitchFamily="2" charset="0"/>
              </a:rPr>
              <a:t>1790 to 1828</a:t>
            </a:r>
            <a:endParaRPr lang="en-US" sz="2800" i="1">
              <a:solidFill>
                <a:srgbClr val="000000"/>
              </a:solidFill>
            </a:endParaRPr>
          </a:p>
        </p:txBody>
      </p:sp>
      <p:sp>
        <p:nvSpPr>
          <p:cNvPr id="407564" name="Text Box 12"/>
          <p:cNvSpPr txBox="1">
            <a:spLocks noChangeArrowheads="1"/>
          </p:cNvSpPr>
          <p:nvPr/>
        </p:nvSpPr>
        <p:spPr bwMode="auto">
          <a:xfrm>
            <a:off x="1524000" y="1905000"/>
            <a:ext cx="5638800" cy="701675"/>
          </a:xfrm>
          <a:prstGeom prst="rect">
            <a:avLst/>
          </a:prstGeom>
          <a:noFill/>
          <a:ln>
            <a:noFill/>
          </a:ln>
          <a:effectLst/>
          <a:extLst/>
        </p:spPr>
        <p:txBody>
          <a:bodyPr>
            <a:spAutoFit/>
          </a:bodyPr>
          <a:lstStyle/>
          <a:p>
            <a:pPr algn="ctr" eaLnBrk="0" fontAlgn="base" hangingPunct="0">
              <a:spcBef>
                <a:spcPct val="50000"/>
              </a:spcBef>
              <a:spcAft>
                <a:spcPct val="0"/>
              </a:spcAft>
              <a:defRPr/>
            </a:pPr>
            <a:r>
              <a:rPr lang="en-US" sz="4000" b="1" i="1">
                <a:solidFill>
                  <a:srgbClr val="000000"/>
                </a:solidFill>
                <a:effectLst>
                  <a:outerShdw blurRad="38100" dist="38100" dir="2700000" algn="tl">
                    <a:srgbClr val="FFFFFF"/>
                  </a:outerShdw>
                </a:effectLst>
                <a:latin typeface="Metro" pitchFamily="2" charset="0"/>
              </a:rPr>
              <a:t>1828 to 1900</a:t>
            </a:r>
            <a:endParaRPr lang="en-US" sz="2800">
              <a:solidFill>
                <a:srgbClr val="000000"/>
              </a:solidFill>
            </a:endParaRPr>
          </a:p>
        </p:txBody>
      </p:sp>
      <p:sp>
        <p:nvSpPr>
          <p:cNvPr id="407565" name="Text Box 13"/>
          <p:cNvSpPr txBox="1">
            <a:spLocks noChangeArrowheads="1"/>
          </p:cNvSpPr>
          <p:nvPr/>
        </p:nvSpPr>
        <p:spPr bwMode="auto">
          <a:xfrm>
            <a:off x="1524000" y="3505200"/>
            <a:ext cx="5638800" cy="701675"/>
          </a:xfrm>
          <a:prstGeom prst="rect">
            <a:avLst/>
          </a:prstGeom>
          <a:noFill/>
          <a:ln>
            <a:noFill/>
          </a:ln>
          <a:effectLst/>
          <a:extLst/>
        </p:spPr>
        <p:txBody>
          <a:bodyPr>
            <a:spAutoFit/>
          </a:bodyPr>
          <a:lstStyle/>
          <a:p>
            <a:pPr algn="ctr" eaLnBrk="0" fontAlgn="base" hangingPunct="0">
              <a:spcBef>
                <a:spcPct val="50000"/>
              </a:spcBef>
              <a:spcAft>
                <a:spcPct val="0"/>
              </a:spcAft>
              <a:defRPr/>
            </a:pPr>
            <a:r>
              <a:rPr lang="en-US" sz="4000" b="1" i="1">
                <a:solidFill>
                  <a:srgbClr val="000000"/>
                </a:solidFill>
                <a:effectLst>
                  <a:outerShdw blurRad="38100" dist="38100" dir="2700000" algn="tl">
                    <a:srgbClr val="FFFFFF"/>
                  </a:outerShdw>
                </a:effectLst>
                <a:latin typeface="Metro" pitchFamily="2" charset="0"/>
              </a:rPr>
              <a:t>Current System Used</a:t>
            </a:r>
            <a:endParaRPr lang="en-US" sz="2800">
              <a:solidFill>
                <a:srgbClr val="000000"/>
              </a:solidFill>
              <a:effectLst>
                <a:outerShdw blurRad="38100" dist="38100" dir="2700000" algn="tl">
                  <a:srgbClr val="FFFFFF"/>
                </a:outerShdw>
              </a:effectLst>
            </a:endParaRPr>
          </a:p>
        </p:txBody>
      </p:sp>
      <p:sp>
        <p:nvSpPr>
          <p:cNvPr id="126989" name="WordArt 16"/>
          <p:cNvSpPr>
            <a:spLocks noChangeArrowheads="1" noChangeShapeType="1" noTextEdit="1"/>
          </p:cNvSpPr>
          <p:nvPr/>
        </p:nvSpPr>
        <p:spPr bwMode="auto">
          <a:xfrm>
            <a:off x="304800" y="76200"/>
            <a:ext cx="8534400" cy="457200"/>
          </a:xfrm>
          <a:prstGeom prst="rect">
            <a:avLst/>
          </a:prstGeom>
        </p:spPr>
        <p:txBody>
          <a:bodyPr wrap="none" fromWordArt="1">
            <a:prstTxWarp prst="textCanUp">
              <a:avLst>
                <a:gd name="adj" fmla="val 85713"/>
              </a:avLst>
            </a:prstTxWarp>
            <a:scene3d>
              <a:camera prst="legacyPerspectiveBottom">
                <a:rot lat="300000" lon="0" rev="0"/>
              </a:camera>
              <a:lightRig rig="legacyFlat3" dir="b"/>
            </a:scene3d>
            <a:sp3d extrusionH="430200" prstMaterial="legacyMatte">
              <a:extrusionClr>
                <a:schemeClr val="tx1"/>
              </a:extrusionClr>
            </a:sp3d>
          </a:bodyPr>
          <a:lstStyle/>
          <a:p>
            <a:pPr algn="ctr" fontAlgn="base">
              <a:spcBef>
                <a:spcPct val="0"/>
              </a:spcBef>
              <a:spcAft>
                <a:spcPct val="0"/>
              </a:spcAft>
            </a:pPr>
            <a:r>
              <a:rPr lang="en-US" sz="36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8100" dir="2700000" algn="tl" rotWithShape="0">
                    <a:srgbClr val="000000">
                      <a:alpha val="43137"/>
                    </a:srgbClr>
                  </a:outerShdw>
                </a:effectLst>
                <a:latin typeface="Arial Black"/>
              </a:rPr>
              <a:t>POLITICAL DEMOCRACY</a:t>
            </a:r>
          </a:p>
        </p:txBody>
      </p:sp>
    </p:spTree>
    <p:extLst>
      <p:ext uri="{BB962C8B-B14F-4D97-AF65-F5344CB8AC3E}">
        <p14:creationId xmlns:p14="http://schemas.microsoft.com/office/powerpoint/2010/main" val="104354634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7555"/>
                                        </p:tgtEl>
                                        <p:attrNameLst>
                                          <p:attrName>style.visibility</p:attrName>
                                        </p:attrNameLst>
                                      </p:cBhvr>
                                      <p:to>
                                        <p:strVal val="visible"/>
                                      </p:to>
                                    </p:set>
                                    <p:anim calcmode="lin" valueType="num">
                                      <p:cBhvr>
                                        <p:cTn id="7" dur="500" fill="hold"/>
                                        <p:tgtEl>
                                          <p:spTgt spid="407555"/>
                                        </p:tgtEl>
                                        <p:attrNameLst>
                                          <p:attrName>ppt_w</p:attrName>
                                        </p:attrNameLst>
                                      </p:cBhvr>
                                      <p:tavLst>
                                        <p:tav tm="0">
                                          <p:val>
                                            <p:fltVal val="0"/>
                                          </p:val>
                                        </p:tav>
                                        <p:tav tm="100000">
                                          <p:val>
                                            <p:strVal val="#ppt_w"/>
                                          </p:val>
                                        </p:tav>
                                      </p:tavLst>
                                    </p:anim>
                                    <p:anim calcmode="lin" valueType="num">
                                      <p:cBhvr>
                                        <p:cTn id="8" dur="500" fill="hold"/>
                                        <p:tgtEl>
                                          <p:spTgt spid="40755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7557"/>
                                        </p:tgtEl>
                                        <p:attrNameLst>
                                          <p:attrName>style.visibility</p:attrName>
                                        </p:attrNameLst>
                                      </p:cBhvr>
                                      <p:to>
                                        <p:strVal val="visible"/>
                                      </p:to>
                                    </p:set>
                                    <p:anim calcmode="lin" valueType="num">
                                      <p:cBhvr>
                                        <p:cTn id="13" dur="500" fill="hold"/>
                                        <p:tgtEl>
                                          <p:spTgt spid="407557"/>
                                        </p:tgtEl>
                                        <p:attrNameLst>
                                          <p:attrName>ppt_w</p:attrName>
                                        </p:attrNameLst>
                                      </p:cBhvr>
                                      <p:tavLst>
                                        <p:tav tm="0">
                                          <p:val>
                                            <p:fltVal val="0"/>
                                          </p:val>
                                        </p:tav>
                                        <p:tav tm="100000">
                                          <p:val>
                                            <p:strVal val="#ppt_w"/>
                                          </p:val>
                                        </p:tav>
                                      </p:tavLst>
                                    </p:anim>
                                    <p:anim calcmode="lin" valueType="num">
                                      <p:cBhvr>
                                        <p:cTn id="14" dur="500" fill="hold"/>
                                        <p:tgtEl>
                                          <p:spTgt spid="40755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7559"/>
                                        </p:tgtEl>
                                        <p:attrNameLst>
                                          <p:attrName>style.visibility</p:attrName>
                                        </p:attrNameLst>
                                      </p:cBhvr>
                                      <p:to>
                                        <p:strVal val="visible"/>
                                      </p:to>
                                    </p:set>
                                    <p:anim calcmode="lin" valueType="num">
                                      <p:cBhvr>
                                        <p:cTn id="19" dur="500" fill="hold"/>
                                        <p:tgtEl>
                                          <p:spTgt spid="407559"/>
                                        </p:tgtEl>
                                        <p:attrNameLst>
                                          <p:attrName>ppt_w</p:attrName>
                                        </p:attrNameLst>
                                      </p:cBhvr>
                                      <p:tavLst>
                                        <p:tav tm="0">
                                          <p:val>
                                            <p:fltVal val="0"/>
                                          </p:val>
                                        </p:tav>
                                        <p:tav tm="100000">
                                          <p:val>
                                            <p:strVal val="#ppt_w"/>
                                          </p:val>
                                        </p:tav>
                                      </p:tavLst>
                                    </p:anim>
                                    <p:anim calcmode="lin" valueType="num">
                                      <p:cBhvr>
                                        <p:cTn id="20" dur="500" fill="hold"/>
                                        <p:tgtEl>
                                          <p:spTgt spid="4075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autoUpdateAnimBg="0"/>
      <p:bldP spid="407557" grpId="0" autoUpdateAnimBg="0"/>
      <p:bldP spid="40755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50000">
              <a:srgbClr val="000040"/>
            </a:gs>
            <a:gs pos="100000">
              <a:schemeClr val="tx1"/>
            </a:gs>
          </a:gsLst>
          <a:lin ang="5400000" scaled="1"/>
        </a:gradFill>
        <a:effectLst/>
      </p:bgPr>
    </p:bg>
    <p:spTree>
      <p:nvGrpSpPr>
        <p:cNvPr id="1" name=""/>
        <p:cNvGrpSpPr/>
        <p:nvPr/>
      </p:nvGrpSpPr>
      <p:grpSpPr>
        <a:xfrm>
          <a:off x="0" y="0"/>
          <a:ext cx="0" cy="0"/>
          <a:chOff x="0" y="0"/>
          <a:chExt cx="0" cy="0"/>
        </a:xfrm>
      </p:grpSpPr>
      <p:sp>
        <p:nvSpPr>
          <p:cNvPr id="408578" name="Rectangle 2"/>
          <p:cNvSpPr>
            <a:spLocks noChangeArrowheads="1"/>
          </p:cNvSpPr>
          <p:nvPr/>
        </p:nvSpPr>
        <p:spPr bwMode="auto">
          <a:xfrm>
            <a:off x="2495550" y="2681288"/>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8003" name="WordArt 3"/>
          <p:cNvSpPr>
            <a:spLocks noChangeArrowheads="1" noChangeShapeType="1" noTextEdit="1"/>
          </p:cNvSpPr>
          <p:nvPr/>
        </p:nvSpPr>
        <p:spPr bwMode="auto">
          <a:xfrm>
            <a:off x="381000" y="152400"/>
            <a:ext cx="8534400" cy="457200"/>
          </a:xfrm>
          <a:prstGeom prst="rect">
            <a:avLst/>
          </a:prstGeom>
        </p:spPr>
        <p:txBody>
          <a:bodyPr wrap="none" fromWordArt="1">
            <a:prstTxWarp prst="textInflateTop">
              <a:avLst>
                <a:gd name="adj" fmla="val 31917"/>
              </a:avLst>
            </a:prstTxWarp>
            <a:scene3d>
              <a:camera prst="legacyPerspectiveBottom">
                <a:rot lat="300000" lon="21299992" rev="0"/>
              </a:camera>
              <a:lightRig rig="legacyFlat3" dir="t"/>
            </a:scene3d>
            <a:sp3d extrusionH="430200" prstMaterial="legacyMatte">
              <a:extrusionClr>
                <a:schemeClr val="accent1"/>
              </a:extrusionClr>
            </a:sp3d>
          </a:bodyPr>
          <a:lstStyle/>
          <a:p>
            <a:pPr algn="ctr" fontAlgn="base">
              <a:spcBef>
                <a:spcPct val="0"/>
              </a:spcBef>
              <a:spcAft>
                <a:spcPct val="0"/>
              </a:spcAft>
            </a:pPr>
            <a:r>
              <a:rPr lang="en-US" sz="36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8100" dir="2700000" algn="tl" rotWithShape="0">
                    <a:srgbClr val="000000">
                      <a:alpha val="43137"/>
                    </a:srgbClr>
                  </a:outerShdw>
                </a:effectLst>
                <a:latin typeface="Arial Black"/>
              </a:rPr>
              <a:t>POLITICAL DEMOCRACY</a:t>
            </a:r>
          </a:p>
        </p:txBody>
      </p:sp>
      <p:sp>
        <p:nvSpPr>
          <p:cNvPr id="128004" name="Text Box 4"/>
          <p:cNvSpPr txBox="1">
            <a:spLocks noChangeArrowheads="1"/>
          </p:cNvSpPr>
          <p:nvPr/>
        </p:nvSpPr>
        <p:spPr bwMode="auto">
          <a:xfrm>
            <a:off x="3276600" y="1343025"/>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spcBef>
                <a:spcPct val="50000"/>
              </a:spcBef>
              <a:spcAft>
                <a:spcPct val="0"/>
              </a:spcAft>
            </a:pPr>
            <a:endParaRPr lang="en-US" b="1">
              <a:solidFill>
                <a:srgbClr val="EAEAEA"/>
              </a:solidFill>
            </a:endParaRPr>
          </a:p>
        </p:txBody>
      </p:sp>
      <p:sp>
        <p:nvSpPr>
          <p:cNvPr id="408582" name="Text Box 6"/>
          <p:cNvSpPr txBox="1">
            <a:spLocks noChangeArrowheads="1"/>
          </p:cNvSpPr>
          <p:nvPr/>
        </p:nvSpPr>
        <p:spPr bwMode="auto">
          <a:xfrm>
            <a:off x="5638800" y="1295400"/>
            <a:ext cx="3505200" cy="2940050"/>
          </a:xfrm>
          <a:prstGeom prst="rect">
            <a:avLst/>
          </a:prstGeom>
          <a:noFill/>
          <a:ln>
            <a:noFill/>
          </a:ln>
          <a:effectLst/>
          <a:extLst/>
        </p:spPr>
        <p:txBody>
          <a:bodyPr>
            <a:spAutoFit/>
          </a:bodyPr>
          <a:lstStyle/>
          <a:p>
            <a:pPr algn="ctr" fontAlgn="base">
              <a:spcBef>
                <a:spcPct val="50000"/>
              </a:spcBef>
              <a:spcAft>
                <a:spcPct val="0"/>
              </a:spcAft>
              <a:defRPr/>
            </a:pPr>
            <a:r>
              <a:rPr lang="en-US" sz="2400" b="1" i="1" u="sng">
                <a:solidFill>
                  <a:srgbClr val="FFFF00"/>
                </a:solidFill>
                <a:effectLst>
                  <a:outerShdw blurRad="38100" dist="38100" dir="2700000" algn="tl">
                    <a:srgbClr val="FFFFFF"/>
                  </a:outerShdw>
                </a:effectLst>
                <a:latin typeface="Arial Black" pitchFamily="34" charset="0"/>
              </a:rPr>
              <a:t>NATIONAL LEVEL</a:t>
            </a:r>
          </a:p>
          <a:p>
            <a:pPr algn="ctr" fontAlgn="base">
              <a:lnSpc>
                <a:spcPct val="90000"/>
              </a:lnSpc>
              <a:spcBef>
                <a:spcPct val="50000"/>
              </a:spcBef>
              <a:spcAft>
                <a:spcPct val="0"/>
              </a:spcAft>
              <a:defRPr/>
            </a:pPr>
            <a:r>
              <a:rPr lang="en-US" sz="2400" b="1" u="sng">
                <a:solidFill>
                  <a:srgbClr val="FFFFFF"/>
                </a:solidFill>
                <a:latin typeface="Arial Black" pitchFamily="34" charset="0"/>
              </a:rPr>
              <a:t>17</a:t>
            </a:r>
            <a:r>
              <a:rPr lang="en-US" sz="2400" b="1" u="sng" baseline="30000">
                <a:solidFill>
                  <a:srgbClr val="FFFFFF"/>
                </a:solidFill>
                <a:latin typeface="Arial Black" pitchFamily="34" charset="0"/>
              </a:rPr>
              <a:t>th</a:t>
            </a:r>
            <a:r>
              <a:rPr lang="en-US" sz="2400" b="1" u="sng">
                <a:solidFill>
                  <a:srgbClr val="FFFFFF"/>
                </a:solidFill>
                <a:latin typeface="Arial Black" pitchFamily="34" charset="0"/>
              </a:rPr>
              <a:t> Amendment:</a:t>
            </a:r>
            <a:r>
              <a:rPr lang="en-US" sz="2400">
                <a:solidFill>
                  <a:srgbClr val="CCFFFF"/>
                </a:solidFill>
                <a:latin typeface="Arial Black" pitchFamily="34" charset="0"/>
              </a:rPr>
              <a:t>   Direct Election of Senators (1913) Increased voters’ power and reduced corruption in Senate</a:t>
            </a:r>
          </a:p>
        </p:txBody>
      </p:sp>
      <p:pic>
        <p:nvPicPr>
          <p:cNvPr id="1280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54864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474136"/>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50000">
              <a:srgbClr val="000040"/>
            </a:gs>
            <a:gs pos="100000">
              <a:schemeClr val="tx1"/>
            </a:gs>
          </a:gsLst>
          <a:lin ang="5400000" scaled="1"/>
        </a:gradFill>
        <a:effectLst/>
      </p:bgPr>
    </p:bg>
    <p:spTree>
      <p:nvGrpSpPr>
        <p:cNvPr id="1" name=""/>
        <p:cNvGrpSpPr/>
        <p:nvPr/>
      </p:nvGrpSpPr>
      <p:grpSpPr>
        <a:xfrm>
          <a:off x="0" y="0"/>
          <a:ext cx="0" cy="0"/>
          <a:chOff x="0" y="0"/>
          <a:chExt cx="0" cy="0"/>
        </a:xfrm>
      </p:grpSpPr>
      <p:sp>
        <p:nvSpPr>
          <p:cNvPr id="410626" name="Rectangle 2"/>
          <p:cNvSpPr>
            <a:spLocks noChangeArrowheads="1"/>
          </p:cNvSpPr>
          <p:nvPr/>
        </p:nvSpPr>
        <p:spPr bwMode="auto">
          <a:xfrm>
            <a:off x="2495550" y="2681288"/>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9027" name="WordArt 3"/>
          <p:cNvSpPr>
            <a:spLocks noChangeArrowheads="1" noChangeShapeType="1" noTextEdit="1"/>
          </p:cNvSpPr>
          <p:nvPr/>
        </p:nvSpPr>
        <p:spPr bwMode="auto">
          <a:xfrm>
            <a:off x="381000" y="152400"/>
            <a:ext cx="8534400" cy="457200"/>
          </a:xfrm>
          <a:prstGeom prst="rect">
            <a:avLst/>
          </a:prstGeom>
        </p:spPr>
        <p:txBody>
          <a:bodyPr wrap="none" fromWordArt="1">
            <a:prstTxWarp prst="textPlain">
              <a:avLst>
                <a:gd name="adj" fmla="val 50000"/>
              </a:avLst>
            </a:prstTxWarp>
            <a:scene3d>
              <a:camera prst="legacyPerspectiveBottom">
                <a:rot lat="300000" lon="0" rev="0"/>
              </a:camera>
              <a:lightRig rig="legacyFlat3" dir="t"/>
            </a:scene3d>
            <a:sp3d extrusionH="430200" prstMaterial="legacyMatte">
              <a:extrusionClr>
                <a:schemeClr val="accent1"/>
              </a:extrusionClr>
            </a:sp3d>
          </a:bodyPr>
          <a:lstStyle/>
          <a:p>
            <a:pPr algn="ctr" fontAlgn="base">
              <a:spcBef>
                <a:spcPct val="0"/>
              </a:spcBef>
              <a:spcAft>
                <a:spcPct val="0"/>
              </a:spcAft>
            </a:pPr>
            <a:r>
              <a:rPr lang="en-US" sz="36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8100" dir="2700000" algn="tl" rotWithShape="0">
                    <a:srgbClr val="000000">
                      <a:alpha val="43137"/>
                    </a:srgbClr>
                  </a:outerShdw>
                </a:effectLst>
                <a:latin typeface="Arial Black"/>
              </a:rPr>
              <a:t>POLITICAL DEMOCRACY</a:t>
            </a:r>
          </a:p>
        </p:txBody>
      </p:sp>
      <p:sp>
        <p:nvSpPr>
          <p:cNvPr id="129028" name="Text Box 4"/>
          <p:cNvSpPr txBox="1">
            <a:spLocks noChangeArrowheads="1"/>
          </p:cNvSpPr>
          <p:nvPr/>
        </p:nvSpPr>
        <p:spPr bwMode="auto">
          <a:xfrm>
            <a:off x="3276600" y="1343025"/>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spcBef>
                <a:spcPct val="50000"/>
              </a:spcBef>
              <a:spcAft>
                <a:spcPct val="0"/>
              </a:spcAft>
            </a:pPr>
            <a:endParaRPr lang="en-US" b="1">
              <a:solidFill>
                <a:srgbClr val="EAEAEA"/>
              </a:solidFill>
            </a:endParaRPr>
          </a:p>
        </p:txBody>
      </p:sp>
      <p:pic>
        <p:nvPicPr>
          <p:cNvPr id="129029" name="Picture 5" descr="amend"/>
          <p:cNvPicPr>
            <a:picLocks noChangeAspect="1" noChangeArrowheads="1"/>
          </p:cNvPicPr>
          <p:nvPr/>
        </p:nvPicPr>
        <p:blipFill>
          <a:blip r:embed="rId2">
            <a:lum contrast="24000"/>
            <a:extLst>
              <a:ext uri="{28A0092B-C50C-407E-A947-70E740481C1C}">
                <a14:useLocalDpi xmlns:a14="http://schemas.microsoft.com/office/drawing/2010/main" val="0"/>
              </a:ext>
            </a:extLst>
          </a:blip>
          <a:srcRect l="5193" t="76624" r="54570" b="1299"/>
          <a:stretch>
            <a:fillRect/>
          </a:stretch>
        </p:blipFill>
        <p:spPr bwMode="auto">
          <a:xfrm>
            <a:off x="152400" y="1238250"/>
            <a:ext cx="5410200" cy="4400550"/>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10630" name="Text Box 6"/>
          <p:cNvSpPr txBox="1">
            <a:spLocks noChangeArrowheads="1"/>
          </p:cNvSpPr>
          <p:nvPr/>
        </p:nvSpPr>
        <p:spPr bwMode="auto">
          <a:xfrm>
            <a:off x="5638800" y="1295400"/>
            <a:ext cx="3505200" cy="3021013"/>
          </a:xfrm>
          <a:prstGeom prst="rect">
            <a:avLst/>
          </a:prstGeom>
          <a:noFill/>
          <a:ln>
            <a:noFill/>
          </a:ln>
          <a:effectLst/>
          <a:extLst/>
        </p:spPr>
        <p:txBody>
          <a:bodyPr>
            <a:spAutoFit/>
          </a:bodyPr>
          <a:lstStyle/>
          <a:p>
            <a:pPr algn="ctr" fontAlgn="base">
              <a:spcBef>
                <a:spcPct val="50000"/>
              </a:spcBef>
              <a:spcAft>
                <a:spcPct val="0"/>
              </a:spcAft>
              <a:defRPr/>
            </a:pPr>
            <a:r>
              <a:rPr lang="en-US" sz="2400" b="1" i="1" u="sng">
                <a:solidFill>
                  <a:srgbClr val="FFFF00"/>
                </a:solidFill>
                <a:effectLst>
                  <a:outerShdw blurRad="38100" dist="38100" dir="2700000" algn="tl">
                    <a:srgbClr val="FFFFFF"/>
                  </a:outerShdw>
                </a:effectLst>
                <a:latin typeface="Arial Black" pitchFamily="34" charset="0"/>
              </a:rPr>
              <a:t>NATIONAL LEVEL</a:t>
            </a:r>
          </a:p>
          <a:p>
            <a:pPr algn="ctr" fontAlgn="base">
              <a:lnSpc>
                <a:spcPct val="90000"/>
              </a:lnSpc>
              <a:spcBef>
                <a:spcPct val="50000"/>
              </a:spcBef>
              <a:spcAft>
                <a:spcPct val="0"/>
              </a:spcAft>
              <a:defRPr/>
            </a:pPr>
            <a:r>
              <a:rPr lang="en-US" sz="2800" b="1" u="sng">
                <a:solidFill>
                  <a:srgbClr val="FFFFFF"/>
                </a:solidFill>
                <a:latin typeface="Arial Black" pitchFamily="34" charset="0"/>
              </a:rPr>
              <a:t>19</a:t>
            </a:r>
            <a:r>
              <a:rPr lang="en-US" sz="2800" b="1" u="sng" baseline="30000">
                <a:solidFill>
                  <a:srgbClr val="FFFFFF"/>
                </a:solidFill>
                <a:latin typeface="Arial Black" pitchFamily="34" charset="0"/>
              </a:rPr>
              <a:t>th</a:t>
            </a:r>
            <a:r>
              <a:rPr lang="en-US" sz="2800" b="1" u="sng">
                <a:solidFill>
                  <a:srgbClr val="FFFFFF"/>
                </a:solidFill>
                <a:latin typeface="Arial Black" pitchFamily="34" charset="0"/>
              </a:rPr>
              <a:t> Amendment</a:t>
            </a:r>
            <a:endParaRPr lang="en-US" sz="2800">
              <a:solidFill>
                <a:srgbClr val="CCFFFF"/>
              </a:solidFill>
              <a:latin typeface="Arial Black" pitchFamily="34" charset="0"/>
            </a:endParaRPr>
          </a:p>
          <a:p>
            <a:pPr algn="ctr" fontAlgn="base">
              <a:lnSpc>
                <a:spcPct val="90000"/>
              </a:lnSpc>
              <a:spcBef>
                <a:spcPct val="50000"/>
              </a:spcBef>
              <a:spcAft>
                <a:spcPct val="0"/>
              </a:spcAft>
              <a:buFontTx/>
              <a:buChar char="•"/>
              <a:defRPr/>
            </a:pPr>
            <a:r>
              <a:rPr lang="en-US" sz="2800">
                <a:solidFill>
                  <a:srgbClr val="CCFFFF"/>
                </a:solidFill>
                <a:latin typeface="Arial Black" pitchFamily="34" charset="0"/>
              </a:rPr>
              <a:t>Women’s Suffrage (1920)</a:t>
            </a:r>
          </a:p>
          <a:p>
            <a:pPr algn="ctr" fontAlgn="base">
              <a:lnSpc>
                <a:spcPct val="90000"/>
              </a:lnSpc>
              <a:spcBef>
                <a:spcPct val="50000"/>
              </a:spcBef>
              <a:spcAft>
                <a:spcPct val="0"/>
              </a:spcAft>
              <a:buFontTx/>
              <a:buChar char="•"/>
              <a:defRPr/>
            </a:pPr>
            <a:r>
              <a:rPr lang="en-US" sz="2800">
                <a:solidFill>
                  <a:srgbClr val="CCFFFF"/>
                </a:solidFill>
                <a:latin typeface="Arial Black" pitchFamily="34" charset="0"/>
              </a:rPr>
              <a:t>Women won the right to vote</a:t>
            </a:r>
          </a:p>
        </p:txBody>
      </p:sp>
    </p:spTree>
    <p:extLst>
      <p:ext uri="{BB962C8B-B14F-4D97-AF65-F5344CB8AC3E}">
        <p14:creationId xmlns:p14="http://schemas.microsoft.com/office/powerpoint/2010/main" val="172402826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304800"/>
            <a:ext cx="9144000" cy="823913"/>
          </a:xfrm>
        </p:spPr>
        <p:txBody>
          <a:bodyPr/>
          <a:lstStyle/>
          <a:p>
            <a:pPr algn="ctr" eaLnBrk="1" hangingPunct="1"/>
            <a:r>
              <a:rPr lang="en-US" altLang="en-US" sz="4800" smtClean="0">
                <a:solidFill>
                  <a:schemeClr val="tx1"/>
                </a:solidFill>
                <a:latin typeface="Impact" pitchFamily="34" charset="0"/>
              </a:rPr>
              <a:t>Preparing the Way for Suffrage</a:t>
            </a:r>
          </a:p>
        </p:txBody>
      </p:sp>
      <p:sp>
        <p:nvSpPr>
          <p:cNvPr id="411651" name="Rectangle 3"/>
          <p:cNvSpPr>
            <a:spLocks noGrp="1" noChangeArrowheads="1"/>
          </p:cNvSpPr>
          <p:nvPr>
            <p:ph type="body" idx="1"/>
          </p:nvPr>
        </p:nvSpPr>
        <p:spPr>
          <a:xfrm>
            <a:off x="0" y="1905000"/>
            <a:ext cx="9023350" cy="4191000"/>
          </a:xfrm>
        </p:spPr>
        <p:txBody>
          <a:bodyPr/>
          <a:lstStyle/>
          <a:p>
            <a:pPr eaLnBrk="1" hangingPunct="1">
              <a:lnSpc>
                <a:spcPct val="80000"/>
              </a:lnSpc>
              <a:spcBef>
                <a:spcPct val="40000"/>
              </a:spcBef>
              <a:defRPr/>
            </a:pPr>
            <a:r>
              <a:rPr lang="en-US" altLang="en-US" sz="2400" b="1" dirty="0" smtClean="0">
                <a:latin typeface="Georgia" pitchFamily="18" charset="0"/>
              </a:rPr>
              <a:t>American women activists first demanded the right to vote in 1848 at the </a:t>
            </a:r>
            <a:r>
              <a:rPr lang="en-US" altLang="en-US" sz="2400" b="1" u="sng" dirty="0" smtClean="0">
                <a:solidFill>
                  <a:schemeClr val="hlink"/>
                </a:solidFill>
                <a:effectLst>
                  <a:outerShdw blurRad="38100" dist="38100" dir="2700000" algn="tl">
                    <a:srgbClr val="000000"/>
                  </a:outerShdw>
                </a:effectLst>
                <a:latin typeface="Georgia" pitchFamily="18" charset="0"/>
              </a:rPr>
              <a:t>Seneca Falls Convention</a:t>
            </a:r>
            <a:r>
              <a:rPr lang="en-US" altLang="en-US" sz="2400" b="1" dirty="0" smtClean="0">
                <a:latin typeface="Georgia" pitchFamily="18" charset="0"/>
              </a:rPr>
              <a:t> in New York.</a:t>
            </a:r>
          </a:p>
          <a:p>
            <a:pPr eaLnBrk="1" hangingPunct="1">
              <a:lnSpc>
                <a:spcPct val="80000"/>
              </a:lnSpc>
              <a:spcBef>
                <a:spcPct val="40000"/>
              </a:spcBef>
              <a:defRPr/>
            </a:pPr>
            <a:r>
              <a:rPr lang="en-US" altLang="en-US" sz="2400" b="1" dirty="0" smtClean="0">
                <a:latin typeface="Georgia" pitchFamily="18" charset="0"/>
              </a:rPr>
              <a:t>The movement eventually split into two groups:</a:t>
            </a:r>
          </a:p>
          <a:p>
            <a:pPr lvl="1" eaLnBrk="1" hangingPunct="1">
              <a:lnSpc>
                <a:spcPct val="80000"/>
              </a:lnSpc>
              <a:spcBef>
                <a:spcPct val="40000"/>
              </a:spcBef>
              <a:defRPr/>
            </a:pPr>
            <a:r>
              <a:rPr lang="en-US" altLang="en-US" sz="2400" b="1" i="1" u="sng" dirty="0" smtClean="0">
                <a:solidFill>
                  <a:srgbClr val="0000CC"/>
                </a:solidFill>
                <a:latin typeface="Georgia" pitchFamily="18" charset="0"/>
              </a:rPr>
              <a:t>The National Woman Suffrage Association</a:t>
            </a:r>
            <a:r>
              <a:rPr lang="en-US" altLang="en-US" sz="2400" b="1" i="1" dirty="0" smtClean="0">
                <a:latin typeface="Georgia" pitchFamily="18" charset="0"/>
              </a:rPr>
              <a:t> </a:t>
            </a:r>
            <a:r>
              <a:rPr lang="en-US" altLang="en-US" sz="2400" i="1" dirty="0" smtClean="0">
                <a:latin typeface="Georgia" pitchFamily="18" charset="0"/>
              </a:rPr>
              <a:t>fought for a constitutional amendment for suffrage.</a:t>
            </a:r>
          </a:p>
          <a:p>
            <a:pPr lvl="1" eaLnBrk="1" hangingPunct="1">
              <a:lnSpc>
                <a:spcPct val="80000"/>
              </a:lnSpc>
              <a:spcBef>
                <a:spcPct val="40000"/>
              </a:spcBef>
              <a:defRPr/>
            </a:pPr>
            <a:r>
              <a:rPr lang="en-US" altLang="en-US" sz="2400" b="1" i="1" u="sng" dirty="0" smtClean="0">
                <a:solidFill>
                  <a:srgbClr val="006600"/>
                </a:solidFill>
                <a:latin typeface="Georgia" pitchFamily="18" charset="0"/>
              </a:rPr>
              <a:t>The American Woman Suffrage Association</a:t>
            </a:r>
            <a:r>
              <a:rPr lang="en-US" altLang="en-US" sz="2400" b="1" i="1" dirty="0" smtClean="0">
                <a:latin typeface="Georgia" pitchFamily="18" charset="0"/>
              </a:rPr>
              <a:t> </a:t>
            </a:r>
            <a:r>
              <a:rPr lang="en-US" altLang="en-US" sz="2400" i="1" dirty="0" smtClean="0">
                <a:latin typeface="Georgia" pitchFamily="18" charset="0"/>
              </a:rPr>
              <a:t>worked to win voting rights on the state level.</a:t>
            </a:r>
          </a:p>
          <a:p>
            <a:pPr eaLnBrk="1" hangingPunct="1">
              <a:lnSpc>
                <a:spcPct val="80000"/>
              </a:lnSpc>
              <a:spcBef>
                <a:spcPct val="40000"/>
              </a:spcBef>
              <a:defRPr/>
            </a:pPr>
            <a:r>
              <a:rPr lang="en-US" altLang="en-US" sz="2400" b="1" dirty="0" smtClean="0">
                <a:latin typeface="Georgia" pitchFamily="18" charset="0"/>
              </a:rPr>
              <a:t>In 1890, </a:t>
            </a:r>
            <a:r>
              <a:rPr lang="en-US" altLang="en-US" sz="2400" b="1" u="sng" dirty="0" smtClean="0">
                <a:solidFill>
                  <a:schemeClr val="folHlink"/>
                </a:solidFill>
                <a:effectLst>
                  <a:outerShdw blurRad="38100" dist="38100" dir="2700000" algn="tl">
                    <a:srgbClr val="000000"/>
                  </a:outerShdw>
                </a:effectLst>
                <a:latin typeface="Georgia" pitchFamily="18" charset="0"/>
              </a:rPr>
              <a:t>Wyoming</a:t>
            </a:r>
            <a:r>
              <a:rPr lang="en-US" altLang="en-US" sz="2400" b="1" dirty="0" smtClean="0">
                <a:latin typeface="Georgia" pitchFamily="18" charset="0"/>
              </a:rPr>
              <a:t> entered the union and became the first state to grant women the right to vote.</a:t>
            </a:r>
          </a:p>
          <a:p>
            <a:pPr eaLnBrk="1" hangingPunct="1">
              <a:lnSpc>
                <a:spcPct val="80000"/>
              </a:lnSpc>
              <a:spcBef>
                <a:spcPct val="40000"/>
              </a:spcBef>
              <a:defRPr/>
            </a:pPr>
            <a:r>
              <a:rPr lang="en-US" altLang="en-US" sz="2400" b="1" dirty="0" smtClean="0">
                <a:latin typeface="Georgia" pitchFamily="18" charset="0"/>
              </a:rPr>
              <a:t>In 1872, in an act of </a:t>
            </a:r>
            <a:r>
              <a:rPr lang="en-US" altLang="en-US" sz="2400" b="1" u="sng" dirty="0" smtClean="0">
                <a:solidFill>
                  <a:srgbClr val="0000CC"/>
                </a:solidFill>
                <a:latin typeface="Georgia" pitchFamily="18" charset="0"/>
              </a:rPr>
              <a:t>civil disobedience</a:t>
            </a:r>
            <a:r>
              <a:rPr lang="en-US" altLang="en-US" sz="2400" b="1" dirty="0" smtClean="0">
                <a:latin typeface="Georgia" pitchFamily="18" charset="0"/>
              </a:rPr>
              <a:t>, a suffrage leader, Susan B. Anthony, insisted on voting in Rochester, New York.  She was arrested for this act.</a:t>
            </a:r>
          </a:p>
        </p:txBody>
      </p:sp>
    </p:spTree>
    <p:extLst>
      <p:ext uri="{BB962C8B-B14F-4D97-AF65-F5344CB8AC3E}">
        <p14:creationId xmlns:p14="http://schemas.microsoft.com/office/powerpoint/2010/main" val="3328519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Effect transition="in" filter="wipe(left)">
                                      <p:cBhvr>
                                        <p:cTn id="7" dur="500"/>
                                        <p:tgtEl>
                                          <p:spTgt spid="411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1651">
                                            <p:txEl>
                                              <p:pRg st="1" end="1"/>
                                            </p:txEl>
                                          </p:spTgt>
                                        </p:tgtEl>
                                        <p:attrNameLst>
                                          <p:attrName>style.visibility</p:attrName>
                                        </p:attrNameLst>
                                      </p:cBhvr>
                                      <p:to>
                                        <p:strVal val="visible"/>
                                      </p:to>
                                    </p:set>
                                    <p:animEffect transition="in" filter="wipe(left)">
                                      <p:cBhvr>
                                        <p:cTn id="12" dur="500"/>
                                        <p:tgtEl>
                                          <p:spTgt spid="411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1651">
                                            <p:txEl>
                                              <p:pRg st="2" end="2"/>
                                            </p:txEl>
                                          </p:spTgt>
                                        </p:tgtEl>
                                        <p:attrNameLst>
                                          <p:attrName>style.visibility</p:attrName>
                                        </p:attrNameLst>
                                      </p:cBhvr>
                                      <p:to>
                                        <p:strVal val="visible"/>
                                      </p:to>
                                    </p:set>
                                    <p:animEffect transition="in" filter="wipe(left)">
                                      <p:cBhvr>
                                        <p:cTn id="17" dur="500"/>
                                        <p:tgtEl>
                                          <p:spTgt spid="411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1651">
                                            <p:txEl>
                                              <p:pRg st="3" end="3"/>
                                            </p:txEl>
                                          </p:spTgt>
                                        </p:tgtEl>
                                        <p:attrNameLst>
                                          <p:attrName>style.visibility</p:attrName>
                                        </p:attrNameLst>
                                      </p:cBhvr>
                                      <p:to>
                                        <p:strVal val="visible"/>
                                      </p:to>
                                    </p:set>
                                    <p:animEffect transition="in" filter="wipe(left)">
                                      <p:cBhvr>
                                        <p:cTn id="22" dur="500"/>
                                        <p:tgtEl>
                                          <p:spTgt spid="411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1651">
                                            <p:txEl>
                                              <p:pRg st="4" end="4"/>
                                            </p:txEl>
                                          </p:spTgt>
                                        </p:tgtEl>
                                        <p:attrNameLst>
                                          <p:attrName>style.visibility</p:attrName>
                                        </p:attrNameLst>
                                      </p:cBhvr>
                                      <p:to>
                                        <p:strVal val="visible"/>
                                      </p:to>
                                    </p:set>
                                    <p:animEffect transition="in" filter="wipe(left)">
                                      <p:cBhvr>
                                        <p:cTn id="27" dur="500"/>
                                        <p:tgtEl>
                                          <p:spTgt spid="411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1651">
                                            <p:txEl>
                                              <p:pRg st="5" end="5"/>
                                            </p:txEl>
                                          </p:spTgt>
                                        </p:tgtEl>
                                        <p:attrNameLst>
                                          <p:attrName>style.visibility</p:attrName>
                                        </p:attrNameLst>
                                      </p:cBhvr>
                                      <p:to>
                                        <p:strVal val="visible"/>
                                      </p:to>
                                    </p:set>
                                    <p:animEffect transition="in" filter="wipe(left)">
                                      <p:cBhvr>
                                        <p:cTn id="32" dur="500"/>
                                        <p:tgtEl>
                                          <p:spTgt spid="411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76200"/>
            <a:ext cx="9034463" cy="914400"/>
          </a:xfrm>
        </p:spPr>
        <p:txBody>
          <a:bodyPr/>
          <a:lstStyle/>
          <a:p>
            <a:pPr algn="ctr" eaLnBrk="1" hangingPunct="1"/>
            <a:r>
              <a:rPr lang="en-US" altLang="en-US" sz="5400" smtClean="0">
                <a:solidFill>
                  <a:schemeClr val="tx1"/>
                </a:solidFill>
                <a:latin typeface="Impact" pitchFamily="34" charset="0"/>
              </a:rPr>
              <a:t>Suffragist Strategies</a:t>
            </a:r>
          </a:p>
        </p:txBody>
      </p:sp>
      <p:sp>
        <p:nvSpPr>
          <p:cNvPr id="412675" name="Rectangle 3"/>
          <p:cNvSpPr>
            <a:spLocks noGrp="1" noChangeArrowheads="1"/>
          </p:cNvSpPr>
          <p:nvPr>
            <p:ph type="body" sz="half" idx="1"/>
          </p:nvPr>
        </p:nvSpPr>
        <p:spPr>
          <a:xfrm>
            <a:off x="152400" y="1905000"/>
            <a:ext cx="4495800" cy="4191000"/>
          </a:xfrm>
        </p:spPr>
        <p:txBody>
          <a:bodyPr/>
          <a:lstStyle/>
          <a:p>
            <a:pPr algn="ctr" eaLnBrk="1" hangingPunct="1">
              <a:lnSpc>
                <a:spcPct val="80000"/>
              </a:lnSpc>
              <a:spcBef>
                <a:spcPct val="40000"/>
              </a:spcBef>
              <a:buFont typeface="Wingdings" pitchFamily="2" charset="2"/>
              <a:buNone/>
            </a:pPr>
            <a:r>
              <a:rPr lang="en-US" altLang="en-US" u="sng" smtClean="0">
                <a:solidFill>
                  <a:srgbClr val="0000CC"/>
                </a:solidFill>
                <a:latin typeface="Impact" pitchFamily="34" charset="0"/>
              </a:rPr>
              <a:t>Constitutional Amendment</a:t>
            </a:r>
          </a:p>
          <a:p>
            <a:pPr algn="ctr" eaLnBrk="1" hangingPunct="1">
              <a:lnSpc>
                <a:spcPct val="80000"/>
              </a:lnSpc>
              <a:spcBef>
                <a:spcPct val="40000"/>
              </a:spcBef>
            </a:pPr>
            <a:r>
              <a:rPr lang="en-US" altLang="en-US" sz="2400" smtClean="0">
                <a:latin typeface="Georgia" pitchFamily="18" charset="0"/>
              </a:rPr>
              <a:t>Winning suffrage by a constitutional amendment</a:t>
            </a:r>
          </a:p>
          <a:p>
            <a:pPr algn="ctr" eaLnBrk="1" hangingPunct="1">
              <a:lnSpc>
                <a:spcPct val="80000"/>
              </a:lnSpc>
              <a:spcBef>
                <a:spcPct val="40000"/>
              </a:spcBef>
            </a:pPr>
            <a:r>
              <a:rPr lang="en-US" altLang="en-US" sz="2400" smtClean="0">
                <a:latin typeface="Georgia" pitchFamily="18" charset="0"/>
              </a:rPr>
              <a:t>The first federal amendment was introduced in Congress in 1868 and stalled.</a:t>
            </a:r>
          </a:p>
          <a:p>
            <a:pPr algn="ctr" eaLnBrk="1" hangingPunct="1">
              <a:lnSpc>
                <a:spcPct val="80000"/>
              </a:lnSpc>
              <a:spcBef>
                <a:spcPct val="40000"/>
              </a:spcBef>
            </a:pPr>
            <a:r>
              <a:rPr lang="en-US" altLang="en-US" sz="2400" smtClean="0">
                <a:latin typeface="Georgia" pitchFamily="18" charset="0"/>
              </a:rPr>
              <a:t>In 1878, suffragists introduced a new amendment.</a:t>
            </a:r>
          </a:p>
          <a:p>
            <a:pPr algn="ctr" eaLnBrk="1" hangingPunct="1">
              <a:lnSpc>
                <a:spcPct val="80000"/>
              </a:lnSpc>
              <a:spcBef>
                <a:spcPct val="40000"/>
              </a:spcBef>
            </a:pPr>
            <a:r>
              <a:rPr lang="en-US" altLang="en-US" sz="2400" smtClean="0">
                <a:latin typeface="Georgia" pitchFamily="18" charset="0"/>
              </a:rPr>
              <a:t>Stalled again, the bill was not debated again until 1887.  It was defeated by the Senate.</a:t>
            </a:r>
          </a:p>
          <a:p>
            <a:pPr algn="ctr" eaLnBrk="1" hangingPunct="1">
              <a:lnSpc>
                <a:spcPct val="80000"/>
              </a:lnSpc>
              <a:spcBef>
                <a:spcPct val="40000"/>
              </a:spcBef>
            </a:pPr>
            <a:r>
              <a:rPr lang="en-US" altLang="en-US" sz="2400" smtClean="0">
                <a:latin typeface="Georgia" pitchFamily="18" charset="0"/>
              </a:rPr>
              <a:t>The bill was not debated again until 1913. </a:t>
            </a:r>
          </a:p>
        </p:txBody>
      </p:sp>
      <p:sp>
        <p:nvSpPr>
          <p:cNvPr id="412676" name="Rectangle 4"/>
          <p:cNvSpPr>
            <a:spLocks noGrp="1" noChangeArrowheads="1"/>
          </p:cNvSpPr>
          <p:nvPr>
            <p:ph type="body" sz="half" idx="2"/>
          </p:nvPr>
        </p:nvSpPr>
        <p:spPr>
          <a:xfrm>
            <a:off x="4495800" y="1905000"/>
            <a:ext cx="4648200" cy="4191000"/>
          </a:xfrm>
        </p:spPr>
        <p:txBody>
          <a:bodyPr/>
          <a:lstStyle/>
          <a:p>
            <a:pPr algn="ctr" eaLnBrk="1" hangingPunct="1">
              <a:lnSpc>
                <a:spcPct val="80000"/>
              </a:lnSpc>
              <a:spcBef>
                <a:spcPct val="40000"/>
              </a:spcBef>
              <a:buFont typeface="Wingdings" pitchFamily="2" charset="2"/>
              <a:buNone/>
            </a:pPr>
            <a:r>
              <a:rPr lang="en-US" altLang="en-US" u="sng" smtClean="0">
                <a:solidFill>
                  <a:srgbClr val="0000CC"/>
                </a:solidFill>
                <a:latin typeface="Impact" pitchFamily="34" charset="0"/>
              </a:rPr>
              <a:t>Individual State Suffrage</a:t>
            </a:r>
          </a:p>
          <a:p>
            <a:pPr algn="ctr" eaLnBrk="1" hangingPunct="1">
              <a:lnSpc>
                <a:spcPct val="80000"/>
              </a:lnSpc>
              <a:spcBef>
                <a:spcPct val="40000"/>
              </a:spcBef>
            </a:pPr>
            <a:r>
              <a:rPr lang="en-US" altLang="en-US" sz="2400" smtClean="0">
                <a:latin typeface="Georgia" pitchFamily="18" charset="0"/>
              </a:rPr>
              <a:t>Winning suffrage state by state</a:t>
            </a:r>
          </a:p>
          <a:p>
            <a:pPr algn="ctr" eaLnBrk="1" hangingPunct="1">
              <a:lnSpc>
                <a:spcPct val="80000"/>
              </a:lnSpc>
              <a:spcBef>
                <a:spcPct val="40000"/>
              </a:spcBef>
            </a:pPr>
            <a:r>
              <a:rPr lang="en-US" altLang="en-US" sz="2400" smtClean="0">
                <a:latin typeface="Georgia" pitchFamily="18" charset="0"/>
              </a:rPr>
              <a:t>State suffrage seemed more successful than a constitutional amendment.</a:t>
            </a:r>
          </a:p>
          <a:p>
            <a:pPr algn="ctr" eaLnBrk="1" hangingPunct="1">
              <a:lnSpc>
                <a:spcPct val="80000"/>
              </a:lnSpc>
              <a:spcBef>
                <a:spcPct val="40000"/>
              </a:spcBef>
            </a:pPr>
            <a:r>
              <a:rPr lang="en-US" altLang="en-US" sz="2400" smtClean="0">
                <a:latin typeface="Georgia" pitchFamily="18" charset="0"/>
              </a:rPr>
              <a:t>Survival on the frontier required the combined efforts of men and women and encouraged a greater sense of equality.</a:t>
            </a:r>
          </a:p>
          <a:p>
            <a:pPr algn="ctr" eaLnBrk="1" hangingPunct="1">
              <a:lnSpc>
                <a:spcPct val="80000"/>
              </a:lnSpc>
              <a:spcBef>
                <a:spcPct val="40000"/>
              </a:spcBef>
            </a:pPr>
            <a:r>
              <a:rPr lang="en-US" altLang="en-US" sz="2400" smtClean="0">
                <a:latin typeface="Georgia" pitchFamily="18" charset="0"/>
              </a:rPr>
              <a:t>Western states were more likely to allow women the right to vote.</a:t>
            </a:r>
          </a:p>
        </p:txBody>
      </p:sp>
      <p:sp>
        <p:nvSpPr>
          <p:cNvPr id="412677" name="Text Box 5"/>
          <p:cNvSpPr txBox="1">
            <a:spLocks noChangeArrowheads="1"/>
          </p:cNvSpPr>
          <p:nvPr/>
        </p:nvSpPr>
        <p:spPr bwMode="auto">
          <a:xfrm>
            <a:off x="0" y="1143000"/>
            <a:ext cx="4495800" cy="641350"/>
          </a:xfrm>
          <a:prstGeom prst="rect">
            <a:avLst/>
          </a:prstGeom>
          <a:noFill/>
          <a:ln>
            <a:noFill/>
          </a:ln>
          <a:effectLst/>
          <a:extLst/>
        </p:spPr>
        <p:txBody>
          <a:bodyPr>
            <a:spAutoFit/>
          </a:bodyPr>
          <a:lstStyle/>
          <a:p>
            <a:pPr algn="ctr" fontAlgn="base">
              <a:spcBef>
                <a:spcPct val="50000"/>
              </a:spcBef>
              <a:spcAft>
                <a:spcPct val="0"/>
              </a:spcAft>
              <a:defRPr/>
            </a:pPr>
            <a:r>
              <a:rPr lang="en-US" sz="3600">
                <a:solidFill>
                  <a:srgbClr val="008E00"/>
                </a:solidFill>
                <a:effectLst>
                  <a:outerShdw blurRad="38100" dist="38100" dir="2700000" algn="tl">
                    <a:srgbClr val="000000"/>
                  </a:outerShdw>
                </a:effectLst>
                <a:latin typeface="Impact" pitchFamily="34" charset="0"/>
              </a:rPr>
              <a:t>NWSA</a:t>
            </a:r>
          </a:p>
        </p:txBody>
      </p:sp>
      <p:sp>
        <p:nvSpPr>
          <p:cNvPr id="412678" name="Text Box 6"/>
          <p:cNvSpPr txBox="1">
            <a:spLocks noChangeArrowheads="1"/>
          </p:cNvSpPr>
          <p:nvPr/>
        </p:nvSpPr>
        <p:spPr bwMode="auto">
          <a:xfrm>
            <a:off x="4724400" y="1143000"/>
            <a:ext cx="4495800" cy="641350"/>
          </a:xfrm>
          <a:prstGeom prst="rect">
            <a:avLst/>
          </a:prstGeom>
          <a:noFill/>
          <a:ln>
            <a:noFill/>
          </a:ln>
          <a:effectLst/>
          <a:extLst/>
        </p:spPr>
        <p:txBody>
          <a:bodyPr>
            <a:spAutoFit/>
          </a:bodyPr>
          <a:lstStyle/>
          <a:p>
            <a:pPr algn="ctr" fontAlgn="base">
              <a:spcBef>
                <a:spcPct val="50000"/>
              </a:spcBef>
              <a:spcAft>
                <a:spcPct val="0"/>
              </a:spcAft>
              <a:defRPr/>
            </a:pPr>
            <a:r>
              <a:rPr lang="en-US" sz="3600">
                <a:solidFill>
                  <a:srgbClr val="008E00"/>
                </a:solidFill>
                <a:effectLst>
                  <a:outerShdw blurRad="38100" dist="38100" dir="2700000" algn="tl">
                    <a:srgbClr val="000000"/>
                  </a:outerShdw>
                </a:effectLst>
                <a:latin typeface="Impact" pitchFamily="34" charset="0"/>
              </a:rPr>
              <a:t>AWSA</a:t>
            </a:r>
          </a:p>
        </p:txBody>
      </p:sp>
    </p:spTree>
    <p:extLst>
      <p:ext uri="{BB962C8B-B14F-4D97-AF65-F5344CB8AC3E}">
        <p14:creationId xmlns:p14="http://schemas.microsoft.com/office/powerpoint/2010/main" val="2128859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wipe(left)">
                                      <p:cBhvr>
                                        <p:cTn id="7" dur="500"/>
                                        <p:tgtEl>
                                          <p:spTgt spid="412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5">
                                            <p:txEl>
                                              <p:pRg st="1" end="1"/>
                                            </p:txEl>
                                          </p:spTgt>
                                        </p:tgtEl>
                                        <p:attrNameLst>
                                          <p:attrName>style.visibility</p:attrName>
                                        </p:attrNameLst>
                                      </p:cBhvr>
                                      <p:to>
                                        <p:strVal val="visible"/>
                                      </p:to>
                                    </p:set>
                                    <p:animEffect transition="in" filter="wipe(left)">
                                      <p:cBhvr>
                                        <p:cTn id="12" dur="500"/>
                                        <p:tgtEl>
                                          <p:spTgt spid="412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2675">
                                            <p:txEl>
                                              <p:pRg st="2" end="2"/>
                                            </p:txEl>
                                          </p:spTgt>
                                        </p:tgtEl>
                                        <p:attrNameLst>
                                          <p:attrName>style.visibility</p:attrName>
                                        </p:attrNameLst>
                                      </p:cBhvr>
                                      <p:to>
                                        <p:strVal val="visible"/>
                                      </p:to>
                                    </p:set>
                                    <p:animEffect transition="in" filter="wipe(left)">
                                      <p:cBhvr>
                                        <p:cTn id="17" dur="500"/>
                                        <p:tgtEl>
                                          <p:spTgt spid="412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2675">
                                            <p:txEl>
                                              <p:pRg st="3" end="3"/>
                                            </p:txEl>
                                          </p:spTgt>
                                        </p:tgtEl>
                                        <p:attrNameLst>
                                          <p:attrName>style.visibility</p:attrName>
                                        </p:attrNameLst>
                                      </p:cBhvr>
                                      <p:to>
                                        <p:strVal val="visible"/>
                                      </p:to>
                                    </p:set>
                                    <p:animEffect transition="in" filter="wipe(left)">
                                      <p:cBhvr>
                                        <p:cTn id="22" dur="500"/>
                                        <p:tgtEl>
                                          <p:spTgt spid="412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2675">
                                            <p:txEl>
                                              <p:pRg st="4" end="4"/>
                                            </p:txEl>
                                          </p:spTgt>
                                        </p:tgtEl>
                                        <p:attrNameLst>
                                          <p:attrName>style.visibility</p:attrName>
                                        </p:attrNameLst>
                                      </p:cBhvr>
                                      <p:to>
                                        <p:strVal val="visible"/>
                                      </p:to>
                                    </p:set>
                                    <p:animEffect transition="in" filter="wipe(left)">
                                      <p:cBhvr>
                                        <p:cTn id="27" dur="500"/>
                                        <p:tgtEl>
                                          <p:spTgt spid="412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2675">
                                            <p:txEl>
                                              <p:pRg st="5" end="5"/>
                                            </p:txEl>
                                          </p:spTgt>
                                        </p:tgtEl>
                                        <p:attrNameLst>
                                          <p:attrName>style.visibility</p:attrName>
                                        </p:attrNameLst>
                                      </p:cBhvr>
                                      <p:to>
                                        <p:strVal val="visible"/>
                                      </p:to>
                                    </p:set>
                                    <p:animEffect transition="in" filter="wipe(left)">
                                      <p:cBhvr>
                                        <p:cTn id="32" dur="500"/>
                                        <p:tgtEl>
                                          <p:spTgt spid="4126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2676">
                                            <p:txEl>
                                              <p:pRg st="0" end="0"/>
                                            </p:txEl>
                                          </p:spTgt>
                                        </p:tgtEl>
                                        <p:attrNameLst>
                                          <p:attrName>style.visibility</p:attrName>
                                        </p:attrNameLst>
                                      </p:cBhvr>
                                      <p:to>
                                        <p:strVal val="visible"/>
                                      </p:to>
                                    </p:set>
                                    <p:animEffect transition="in" filter="wipe(left)">
                                      <p:cBhvr>
                                        <p:cTn id="37" dur="500"/>
                                        <p:tgtEl>
                                          <p:spTgt spid="41267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2676">
                                            <p:txEl>
                                              <p:pRg st="1" end="1"/>
                                            </p:txEl>
                                          </p:spTgt>
                                        </p:tgtEl>
                                        <p:attrNameLst>
                                          <p:attrName>style.visibility</p:attrName>
                                        </p:attrNameLst>
                                      </p:cBhvr>
                                      <p:to>
                                        <p:strVal val="visible"/>
                                      </p:to>
                                    </p:set>
                                    <p:animEffect transition="in" filter="wipe(left)">
                                      <p:cBhvr>
                                        <p:cTn id="42" dur="500"/>
                                        <p:tgtEl>
                                          <p:spTgt spid="412676">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2676">
                                            <p:txEl>
                                              <p:pRg st="2" end="2"/>
                                            </p:txEl>
                                          </p:spTgt>
                                        </p:tgtEl>
                                        <p:attrNameLst>
                                          <p:attrName>style.visibility</p:attrName>
                                        </p:attrNameLst>
                                      </p:cBhvr>
                                      <p:to>
                                        <p:strVal val="visible"/>
                                      </p:to>
                                    </p:set>
                                    <p:animEffect transition="in" filter="wipe(left)">
                                      <p:cBhvr>
                                        <p:cTn id="47" dur="500"/>
                                        <p:tgtEl>
                                          <p:spTgt spid="412676">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12676">
                                            <p:txEl>
                                              <p:pRg st="3" end="3"/>
                                            </p:txEl>
                                          </p:spTgt>
                                        </p:tgtEl>
                                        <p:attrNameLst>
                                          <p:attrName>style.visibility</p:attrName>
                                        </p:attrNameLst>
                                      </p:cBhvr>
                                      <p:to>
                                        <p:strVal val="visible"/>
                                      </p:to>
                                    </p:set>
                                    <p:animEffect transition="in" filter="wipe(left)">
                                      <p:cBhvr>
                                        <p:cTn id="52" dur="500"/>
                                        <p:tgtEl>
                                          <p:spTgt spid="412676">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12676">
                                            <p:txEl>
                                              <p:pRg st="4" end="4"/>
                                            </p:txEl>
                                          </p:spTgt>
                                        </p:tgtEl>
                                        <p:attrNameLst>
                                          <p:attrName>style.visibility</p:attrName>
                                        </p:attrNameLst>
                                      </p:cBhvr>
                                      <p:to>
                                        <p:strVal val="visible"/>
                                      </p:to>
                                    </p:set>
                                    <p:animEffect transition="in" filter="wipe(left)">
                                      <p:cBhvr>
                                        <p:cTn id="57" dur="500"/>
                                        <p:tgtEl>
                                          <p:spTgt spid="412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bldLvl="5" autoUpdateAnimBg="0"/>
      <p:bldP spid="412676"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body" idx="1"/>
          </p:nvPr>
        </p:nvSpPr>
        <p:spPr>
          <a:xfrm>
            <a:off x="3581400" y="1828800"/>
            <a:ext cx="5441950" cy="4191000"/>
          </a:xfrm>
        </p:spPr>
        <p:txBody>
          <a:bodyPr/>
          <a:lstStyle/>
          <a:p>
            <a:pPr eaLnBrk="1" hangingPunct="1">
              <a:lnSpc>
                <a:spcPct val="80000"/>
              </a:lnSpc>
              <a:spcBef>
                <a:spcPct val="50000"/>
              </a:spcBef>
            </a:pPr>
            <a:r>
              <a:rPr lang="en-US" altLang="en-US" sz="2400" smtClean="0">
                <a:latin typeface="Georgia" pitchFamily="18" charset="0"/>
              </a:rPr>
              <a:t>Susan B. Anthony and Elizabeth Cady Stanton, leaders of the suffrage movement, died without seeing the victory of women’s suffrage.</a:t>
            </a:r>
          </a:p>
          <a:p>
            <a:pPr eaLnBrk="1" hangingPunct="1">
              <a:lnSpc>
                <a:spcPct val="80000"/>
              </a:lnSpc>
              <a:spcBef>
                <a:spcPct val="50000"/>
              </a:spcBef>
            </a:pPr>
            <a:r>
              <a:rPr lang="en-US" altLang="en-US" sz="2400" smtClean="0">
                <a:latin typeface="Georgia" pitchFamily="18" charset="0"/>
              </a:rPr>
              <a:t>At the turn of the century, </a:t>
            </a:r>
            <a:r>
              <a:rPr lang="en-US" altLang="en-US" sz="2400" b="1" smtClean="0">
                <a:solidFill>
                  <a:srgbClr val="800000"/>
                </a:solidFill>
                <a:latin typeface="Georgia" pitchFamily="18" charset="0"/>
              </a:rPr>
              <a:t>Carrie Chapman Catt</a:t>
            </a:r>
            <a:r>
              <a:rPr lang="en-US" altLang="en-US" sz="2400" smtClean="0">
                <a:latin typeface="Georgia" pitchFamily="18" charset="0"/>
              </a:rPr>
              <a:t> became the leader of the </a:t>
            </a:r>
            <a:r>
              <a:rPr lang="en-US" altLang="en-US" sz="2400" b="1" smtClean="0">
                <a:solidFill>
                  <a:srgbClr val="0000CC"/>
                </a:solidFill>
                <a:latin typeface="Georgia" pitchFamily="18" charset="0"/>
              </a:rPr>
              <a:t>National American Woman Suffrage Association</a:t>
            </a:r>
            <a:r>
              <a:rPr lang="en-US" altLang="en-US" sz="2400" smtClean="0">
                <a:latin typeface="Georgia" pitchFamily="18" charset="0"/>
              </a:rPr>
              <a:t> (NAWSA).  </a:t>
            </a:r>
          </a:p>
          <a:p>
            <a:pPr eaLnBrk="1" hangingPunct="1">
              <a:lnSpc>
                <a:spcPct val="80000"/>
              </a:lnSpc>
              <a:spcBef>
                <a:spcPct val="50000"/>
              </a:spcBef>
            </a:pPr>
            <a:r>
              <a:rPr lang="en-US" altLang="en-US" sz="2400" smtClean="0">
                <a:latin typeface="Georgia" pitchFamily="18" charset="0"/>
              </a:rPr>
              <a:t>She led the movement from 1900 to 1904 and again after 1915.</a:t>
            </a:r>
          </a:p>
          <a:p>
            <a:pPr eaLnBrk="1" hangingPunct="1">
              <a:lnSpc>
                <a:spcPct val="80000"/>
              </a:lnSpc>
              <a:spcBef>
                <a:spcPct val="50000"/>
              </a:spcBef>
            </a:pPr>
            <a:r>
              <a:rPr lang="en-US" altLang="en-US" sz="2400" smtClean="0">
                <a:latin typeface="Georgia" pitchFamily="18" charset="0"/>
              </a:rPr>
              <a:t>In March 1913 Alice Paul and Lucy Burns organized a parade of 5,000 women in Washington, D.C.</a:t>
            </a:r>
          </a:p>
        </p:txBody>
      </p:sp>
      <p:sp>
        <p:nvSpPr>
          <p:cNvPr id="132099" name="Rectangle 3"/>
          <p:cNvSpPr>
            <a:spLocks noChangeArrowheads="1"/>
          </p:cNvSpPr>
          <p:nvPr/>
        </p:nvSpPr>
        <p:spPr bwMode="auto">
          <a:xfrm>
            <a:off x="0" y="152400"/>
            <a:ext cx="9144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70000"/>
              </a:lnSpc>
              <a:spcBef>
                <a:spcPct val="0"/>
              </a:spcBef>
              <a:spcAft>
                <a:spcPct val="0"/>
              </a:spcAft>
            </a:pPr>
            <a:r>
              <a:rPr lang="en-US" altLang="en-US" sz="5400" b="1" i="1">
                <a:solidFill>
                  <a:srgbClr val="000000"/>
                </a:solidFill>
                <a:latin typeface="Arial Narrow" pitchFamily="34" charset="0"/>
              </a:rPr>
              <a:t>A New Generation</a:t>
            </a:r>
            <a:br>
              <a:rPr lang="en-US" altLang="en-US" sz="5400" b="1" i="1">
                <a:solidFill>
                  <a:srgbClr val="000000"/>
                </a:solidFill>
                <a:latin typeface="Arial Narrow" pitchFamily="34" charset="0"/>
              </a:rPr>
            </a:br>
            <a:r>
              <a:rPr lang="en-US" altLang="en-US" sz="5400" b="1" i="1">
                <a:solidFill>
                  <a:srgbClr val="000000"/>
                </a:solidFill>
                <a:latin typeface="Arial Narrow" pitchFamily="34" charset="0"/>
              </a:rPr>
              <a:t>Women’s Suffrage</a:t>
            </a:r>
            <a:endParaRPr lang="en-US" sz="5400" b="1" i="1">
              <a:solidFill>
                <a:srgbClr val="000000"/>
              </a:solidFill>
              <a:latin typeface="Arial Narrow" pitchFamily="34" charset="0"/>
            </a:endParaRPr>
          </a:p>
        </p:txBody>
      </p:sp>
      <p:pic>
        <p:nvPicPr>
          <p:cNvPr id="132100" name="Picture 4" descr="CCCat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192463" cy="464820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285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7794">
                                            <p:txEl>
                                              <p:pRg st="0" end="0"/>
                                            </p:txEl>
                                          </p:spTgt>
                                        </p:tgtEl>
                                        <p:attrNameLst>
                                          <p:attrName>style.visibility</p:attrName>
                                        </p:attrNameLst>
                                      </p:cBhvr>
                                      <p:to>
                                        <p:strVal val="visible"/>
                                      </p:to>
                                    </p:set>
                                    <p:animEffect transition="in" filter="blinds(horizontal)">
                                      <p:cBhvr>
                                        <p:cTn id="7" dur="500"/>
                                        <p:tgtEl>
                                          <p:spTgt spid="417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7794">
                                            <p:txEl>
                                              <p:pRg st="1" end="1"/>
                                            </p:txEl>
                                          </p:spTgt>
                                        </p:tgtEl>
                                        <p:attrNameLst>
                                          <p:attrName>style.visibility</p:attrName>
                                        </p:attrNameLst>
                                      </p:cBhvr>
                                      <p:to>
                                        <p:strVal val="visible"/>
                                      </p:to>
                                    </p:set>
                                    <p:animEffect transition="in" filter="blinds(horizontal)">
                                      <p:cBhvr>
                                        <p:cTn id="12" dur="500"/>
                                        <p:tgtEl>
                                          <p:spTgt spid="417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7794">
                                            <p:txEl>
                                              <p:pRg st="2" end="2"/>
                                            </p:txEl>
                                          </p:spTgt>
                                        </p:tgtEl>
                                        <p:attrNameLst>
                                          <p:attrName>style.visibility</p:attrName>
                                        </p:attrNameLst>
                                      </p:cBhvr>
                                      <p:to>
                                        <p:strVal val="visible"/>
                                      </p:to>
                                    </p:set>
                                    <p:animEffect transition="in" filter="blinds(horizontal)">
                                      <p:cBhvr>
                                        <p:cTn id="17" dur="500"/>
                                        <p:tgtEl>
                                          <p:spTgt spid="4177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7794">
                                            <p:txEl>
                                              <p:pRg st="3" end="3"/>
                                            </p:txEl>
                                          </p:spTgt>
                                        </p:tgtEl>
                                        <p:attrNameLst>
                                          <p:attrName>style.visibility</p:attrName>
                                        </p:attrNameLst>
                                      </p:cBhvr>
                                      <p:to>
                                        <p:strVal val="visible"/>
                                      </p:to>
                                    </p:set>
                                    <p:animEffect transition="in" filter="blinds(horizontal)">
                                      <p:cBhvr>
                                        <p:cTn id="22" dur="500"/>
                                        <p:tgtEl>
                                          <p:spTgt spid="417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0" y="2428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70000"/>
              </a:lnSpc>
              <a:spcBef>
                <a:spcPct val="0"/>
              </a:spcBef>
              <a:spcAft>
                <a:spcPct val="0"/>
              </a:spcAft>
            </a:pPr>
            <a:r>
              <a:rPr lang="en-US" altLang="en-US" sz="4000" b="1" i="1">
                <a:solidFill>
                  <a:srgbClr val="000000"/>
                </a:solidFill>
                <a:latin typeface="Arial Narrow" pitchFamily="34" charset="0"/>
              </a:rPr>
              <a:t>A New Generation Women’s Suffrage</a:t>
            </a:r>
            <a:endParaRPr lang="en-US" sz="4000" b="1" i="1">
              <a:solidFill>
                <a:srgbClr val="000000"/>
              </a:solidFill>
              <a:latin typeface="Arial Narrow" pitchFamily="34" charset="0"/>
            </a:endParaRPr>
          </a:p>
        </p:txBody>
      </p:sp>
      <p:pic>
        <p:nvPicPr>
          <p:cNvPr id="418819" name="Picture 3" descr="jb_jazz_sufarrst_3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28713"/>
            <a:ext cx="7162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820" name="Picture 4" descr="3a23348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28713"/>
            <a:ext cx="71628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76541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18819"/>
                                        </p:tgtEl>
                                        <p:attrNameLst>
                                          <p:attrName>style.visibility</p:attrName>
                                        </p:attrNameLst>
                                      </p:cBhvr>
                                      <p:to>
                                        <p:strVal val="visible"/>
                                      </p:to>
                                    </p:set>
                                    <p:animEffect transition="in" filter="fade">
                                      <p:cBhvr>
                                        <p:cTn id="7" dur="2000"/>
                                        <p:tgtEl>
                                          <p:spTgt spid="418819"/>
                                        </p:tgtEl>
                                      </p:cBhvr>
                                    </p:animEffect>
                                    <p:anim calcmode="lin" valueType="num">
                                      <p:cBhvr>
                                        <p:cTn id="8" dur="2000" fill="hold"/>
                                        <p:tgtEl>
                                          <p:spTgt spid="418819"/>
                                        </p:tgtEl>
                                        <p:attrNameLst>
                                          <p:attrName>style.rotation</p:attrName>
                                        </p:attrNameLst>
                                      </p:cBhvr>
                                      <p:tavLst>
                                        <p:tav tm="0">
                                          <p:val>
                                            <p:fltVal val="720"/>
                                          </p:val>
                                        </p:tav>
                                        <p:tav tm="100000">
                                          <p:val>
                                            <p:fltVal val="0"/>
                                          </p:val>
                                        </p:tav>
                                      </p:tavLst>
                                    </p:anim>
                                    <p:anim calcmode="lin" valueType="num">
                                      <p:cBhvr>
                                        <p:cTn id="9" dur="2000" fill="hold"/>
                                        <p:tgtEl>
                                          <p:spTgt spid="418819"/>
                                        </p:tgtEl>
                                        <p:attrNameLst>
                                          <p:attrName>ppt_h</p:attrName>
                                        </p:attrNameLst>
                                      </p:cBhvr>
                                      <p:tavLst>
                                        <p:tav tm="0">
                                          <p:val>
                                            <p:fltVal val="0"/>
                                          </p:val>
                                        </p:tav>
                                        <p:tav tm="100000">
                                          <p:val>
                                            <p:strVal val="#ppt_h"/>
                                          </p:val>
                                        </p:tav>
                                      </p:tavLst>
                                    </p:anim>
                                    <p:anim calcmode="lin" valueType="num">
                                      <p:cBhvr>
                                        <p:cTn id="10" dur="2000" fill="hold"/>
                                        <p:tgtEl>
                                          <p:spTgt spid="41881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18820"/>
                                        </p:tgtEl>
                                        <p:attrNameLst>
                                          <p:attrName>style.visibility</p:attrName>
                                        </p:attrNameLst>
                                      </p:cBhvr>
                                      <p:to>
                                        <p:strVal val="visible"/>
                                      </p:to>
                                    </p:set>
                                    <p:anim calcmode="lin" valueType="num">
                                      <p:cBhvr>
                                        <p:cTn id="15" dur="1000" fill="hold"/>
                                        <p:tgtEl>
                                          <p:spTgt spid="418820"/>
                                        </p:tgtEl>
                                        <p:attrNameLst>
                                          <p:attrName>ppt_w</p:attrName>
                                        </p:attrNameLst>
                                      </p:cBhvr>
                                      <p:tavLst>
                                        <p:tav tm="0">
                                          <p:val>
                                            <p:fltVal val="0"/>
                                          </p:val>
                                        </p:tav>
                                        <p:tav tm="100000">
                                          <p:val>
                                            <p:strVal val="#ppt_w"/>
                                          </p:val>
                                        </p:tav>
                                      </p:tavLst>
                                    </p:anim>
                                    <p:anim calcmode="lin" valueType="num">
                                      <p:cBhvr>
                                        <p:cTn id="16" dur="1000" fill="hold"/>
                                        <p:tgtEl>
                                          <p:spTgt spid="418820"/>
                                        </p:tgtEl>
                                        <p:attrNameLst>
                                          <p:attrName>ppt_h</p:attrName>
                                        </p:attrNameLst>
                                      </p:cBhvr>
                                      <p:tavLst>
                                        <p:tav tm="0">
                                          <p:val>
                                            <p:fltVal val="0"/>
                                          </p:val>
                                        </p:tav>
                                        <p:tav tm="100000">
                                          <p:val>
                                            <p:strVal val="#ppt_h"/>
                                          </p:val>
                                        </p:tav>
                                      </p:tavLst>
                                    </p:anim>
                                    <p:anim calcmode="lin" valueType="num">
                                      <p:cBhvr>
                                        <p:cTn id="17" dur="1000" fill="hold"/>
                                        <p:tgtEl>
                                          <p:spTgt spid="418820"/>
                                        </p:tgtEl>
                                        <p:attrNameLst>
                                          <p:attrName>style.rotation</p:attrName>
                                        </p:attrNameLst>
                                      </p:cBhvr>
                                      <p:tavLst>
                                        <p:tav tm="0">
                                          <p:val>
                                            <p:fltVal val="90"/>
                                          </p:val>
                                        </p:tav>
                                        <p:tav tm="100000">
                                          <p:val>
                                            <p:fltVal val="0"/>
                                          </p:val>
                                        </p:tav>
                                      </p:tavLst>
                                    </p:anim>
                                    <p:animEffect transition="in" filter="fade">
                                      <p:cBhvr>
                                        <p:cTn id="18" dur="1000"/>
                                        <p:tgtEl>
                                          <p:spTgt spid="418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women voting"/>
          <p:cNvPicPr>
            <a:picLocks noChangeAspect="1" noChangeArrowheads="1"/>
          </p:cNvPicPr>
          <p:nvPr/>
        </p:nvPicPr>
        <p:blipFill>
          <a:blip r:embed="rId2">
            <a:lum bright="-24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 Box 3"/>
          <p:cNvSpPr txBox="1">
            <a:spLocks noChangeArrowheads="1"/>
          </p:cNvSpPr>
          <p:nvPr/>
        </p:nvSpPr>
        <p:spPr bwMode="auto">
          <a:xfrm>
            <a:off x="76200" y="4799013"/>
            <a:ext cx="3657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fontAlgn="base" hangingPunct="1">
              <a:lnSpc>
                <a:spcPct val="90000"/>
              </a:lnSpc>
              <a:spcBef>
                <a:spcPct val="50000"/>
              </a:spcBef>
              <a:spcAft>
                <a:spcPct val="0"/>
              </a:spcAft>
            </a:pPr>
            <a:r>
              <a:rPr lang="en-US" sz="2000" b="1">
                <a:solidFill>
                  <a:srgbClr val="000000"/>
                </a:solidFill>
                <a:latin typeface="Times New Roman" pitchFamily="18" charset="0"/>
              </a:rPr>
              <a:t>19</a:t>
            </a:r>
            <a:r>
              <a:rPr lang="en-US" sz="2000" b="1" baseline="30000">
                <a:solidFill>
                  <a:srgbClr val="000000"/>
                </a:solidFill>
                <a:latin typeface="Times New Roman" pitchFamily="18" charset="0"/>
              </a:rPr>
              <a:t>th</a:t>
            </a:r>
            <a:r>
              <a:rPr lang="en-US" sz="2000" b="1">
                <a:solidFill>
                  <a:srgbClr val="000000"/>
                </a:solidFill>
                <a:latin typeface="Times New Roman" pitchFamily="18" charset="0"/>
              </a:rPr>
              <a:t> Amendment provides full suffrage to women in all the states, 1920.</a:t>
            </a:r>
          </a:p>
        </p:txBody>
      </p:sp>
      <p:sp>
        <p:nvSpPr>
          <p:cNvPr id="414725" name="AutoShape 5">
            <a:hlinkClick r:id="rId3" action="ppaction://hlinksldjump"/>
          </p:cNvPr>
          <p:cNvSpPr>
            <a:spLocks noChangeArrowheads="1"/>
          </p:cNvSpPr>
          <p:nvPr/>
        </p:nvSpPr>
        <p:spPr bwMode="auto">
          <a:xfrm>
            <a:off x="8610600" y="6553200"/>
            <a:ext cx="228600" cy="228600"/>
          </a:xfrm>
          <a:prstGeom prst="irregularSeal1">
            <a:avLst/>
          </a:prstGeom>
          <a:solidFill>
            <a:srgbClr val="A5002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4983545"/>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wctu_logo_thu"/>
          <p:cNvPicPr>
            <a:picLocks noChangeAspect="1" noChangeArrowheads="1"/>
          </p:cNvPicPr>
          <p:nvPr/>
        </p:nvPicPr>
        <p:blipFill>
          <a:blip r:embed="rId2">
            <a:lum bright="76000" contrast="-70000"/>
            <a:extLst>
              <a:ext uri="{28A0092B-C50C-407E-A947-70E740481C1C}">
                <a14:useLocalDpi xmlns:a14="http://schemas.microsoft.com/office/drawing/2010/main" val="0"/>
              </a:ext>
            </a:extLst>
          </a:blip>
          <a:srcRect l="6667" t="4445" r="5000" b="7777"/>
          <a:stretch>
            <a:fillRect/>
          </a:stretch>
        </p:blipFill>
        <p:spPr bwMode="auto">
          <a:xfrm>
            <a:off x="609600" y="4572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WordArt 3"/>
          <p:cNvSpPr>
            <a:spLocks noChangeArrowheads="1" noChangeShapeType="1" noTextEdit="1"/>
          </p:cNvSpPr>
          <p:nvPr/>
        </p:nvSpPr>
        <p:spPr bwMode="auto">
          <a:xfrm>
            <a:off x="381000" y="76200"/>
            <a:ext cx="8382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fontAlgn="base">
              <a:spcBef>
                <a:spcPct val="0"/>
              </a:spcBef>
              <a:spcAft>
                <a:spcPct val="0"/>
              </a:spcAft>
            </a:pPr>
            <a:r>
              <a:rPr lang="en-US" sz="3600" kern="10">
                <a:gradFill rotWithShape="1">
                  <a:gsLst>
                    <a:gs pos="0">
                      <a:srgbClr val="9999FF"/>
                    </a:gs>
                    <a:gs pos="100000">
                      <a:srgbClr val="009999"/>
                    </a:gs>
                  </a:gsLst>
                  <a:lin ang="5400000" scaled="1"/>
                </a:gradFill>
                <a:effectLst>
                  <a:prstShdw prst="shdw17" dist="17961" dir="2700000">
                    <a:srgbClr val="000000"/>
                  </a:prstShdw>
                </a:effectLst>
                <a:latin typeface="Impact"/>
              </a:rPr>
              <a:t>WOMEN'S CHRISTIAN TEMPERANCE UNION</a:t>
            </a:r>
          </a:p>
        </p:txBody>
      </p:sp>
      <p:sp>
        <p:nvSpPr>
          <p:cNvPr id="135172" name="Text Box 4"/>
          <p:cNvSpPr txBox="1">
            <a:spLocks noChangeArrowheads="1"/>
          </p:cNvSpPr>
          <p:nvPr/>
        </p:nvSpPr>
        <p:spPr bwMode="auto">
          <a:xfrm>
            <a:off x="0" y="762000"/>
            <a:ext cx="9144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lnSpc>
                <a:spcPct val="80000"/>
              </a:lnSpc>
              <a:spcBef>
                <a:spcPct val="25000"/>
              </a:spcBef>
              <a:spcAft>
                <a:spcPct val="0"/>
              </a:spcAft>
            </a:pPr>
            <a:r>
              <a:rPr lang="en-US" sz="3200">
                <a:solidFill>
                  <a:srgbClr val="000000"/>
                </a:solidFill>
                <a:latin typeface="Impact" pitchFamily="34" charset="0"/>
              </a:rPr>
              <a:t>Founded in Cleveland, Ohio, in 1874, it used educational, social, and political means to promote legislation which dealt with issues ranging from health and hygiene, prison reform and world peace. </a:t>
            </a:r>
          </a:p>
        </p:txBody>
      </p:sp>
      <p:sp>
        <p:nvSpPr>
          <p:cNvPr id="457733" name="Text Box 5"/>
          <p:cNvSpPr txBox="1">
            <a:spLocks noChangeArrowheads="1"/>
          </p:cNvSpPr>
          <p:nvPr/>
        </p:nvSpPr>
        <p:spPr bwMode="auto">
          <a:xfrm>
            <a:off x="0" y="2438400"/>
            <a:ext cx="91440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protection of women and children at home and work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women's right to vote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shelters for abused women</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support from labor movements such as the Knights of Labor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the eight-hour work day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equal pay for equal work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founding of kindergartens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assistance in founding of the PTA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federal aid for education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stiffer penalties for sexual crimes against girls and  women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uniform marriage and divorce laws </a:t>
            </a:r>
          </a:p>
          <a:p>
            <a:pPr algn="ctr" fontAlgn="base">
              <a:lnSpc>
                <a:spcPct val="80000"/>
              </a:lnSpc>
              <a:spcBef>
                <a:spcPct val="10000"/>
              </a:spcBef>
              <a:spcAft>
                <a:spcPct val="0"/>
              </a:spcAft>
              <a:buSzPct val="75000"/>
              <a:buFontTx/>
              <a:buBlip>
                <a:blip r:embed="rId3"/>
              </a:buBlip>
            </a:pPr>
            <a:endParaRPr lang="en-US" sz="2800">
              <a:solidFill>
                <a:srgbClr val="000000"/>
              </a:solidFill>
              <a:latin typeface="Arial Narrow" pitchFamily="34" charset="0"/>
            </a:endParaRPr>
          </a:p>
          <a:p>
            <a:pPr algn="ctr" fontAlgn="base">
              <a:lnSpc>
                <a:spcPct val="80000"/>
              </a:lnSpc>
              <a:spcBef>
                <a:spcPct val="10000"/>
              </a:spcBef>
              <a:spcAft>
                <a:spcPct val="0"/>
              </a:spcAft>
              <a:buSzPct val="75000"/>
              <a:buFontTx/>
              <a:buBlip>
                <a:blip r:embed="rId3"/>
              </a:buBlip>
            </a:pPr>
            <a:endParaRPr lang="en-US" sz="2800">
              <a:solidFill>
                <a:srgbClr val="000000"/>
              </a:solidFill>
              <a:latin typeface="Arial Narrow" pitchFamily="34" charset="0"/>
            </a:endParaRPr>
          </a:p>
        </p:txBody>
      </p:sp>
    </p:spTree>
    <p:extLst>
      <p:ext uri="{BB962C8B-B14F-4D97-AF65-F5344CB8AC3E}">
        <p14:creationId xmlns:p14="http://schemas.microsoft.com/office/powerpoint/2010/main" val="123546659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457733"/>
                                        </p:tgtEl>
                                        <p:attrNameLst>
                                          <p:attrName>style.visibility</p:attrName>
                                        </p:attrNameLst>
                                      </p:cBhvr>
                                      <p:to>
                                        <p:strVal val="visible"/>
                                      </p:to>
                                    </p:set>
                                    <p:anim by="(-#ppt_w*2)" calcmode="lin" valueType="num">
                                      <p:cBhvr rctx="PPT">
                                        <p:cTn id="7" dur="250" autoRev="1" fill="hold">
                                          <p:stCondLst>
                                            <p:cond delay="0"/>
                                          </p:stCondLst>
                                        </p:cTn>
                                        <p:tgtEl>
                                          <p:spTgt spid="457733"/>
                                        </p:tgtEl>
                                        <p:attrNameLst>
                                          <p:attrName>ppt_w</p:attrName>
                                        </p:attrNameLst>
                                      </p:cBhvr>
                                    </p:anim>
                                    <p:anim by="(#ppt_w*0.50)" calcmode="lin" valueType="num">
                                      <p:cBhvr>
                                        <p:cTn id="8" dur="250" decel="50000" autoRev="1" fill="hold">
                                          <p:stCondLst>
                                            <p:cond delay="0"/>
                                          </p:stCondLst>
                                        </p:cTn>
                                        <p:tgtEl>
                                          <p:spTgt spid="457733"/>
                                        </p:tgtEl>
                                        <p:attrNameLst>
                                          <p:attrName>ppt_x</p:attrName>
                                        </p:attrNameLst>
                                      </p:cBhvr>
                                    </p:anim>
                                    <p:anim from="(-#ppt_h/2)" to="(#ppt_y)" calcmode="lin" valueType="num">
                                      <p:cBhvr>
                                        <p:cTn id="9" dur="500" fill="hold">
                                          <p:stCondLst>
                                            <p:cond delay="0"/>
                                          </p:stCondLst>
                                        </p:cTn>
                                        <p:tgtEl>
                                          <p:spTgt spid="457733"/>
                                        </p:tgtEl>
                                        <p:attrNameLst>
                                          <p:attrName>ppt_y</p:attrName>
                                        </p:attrNameLst>
                                      </p:cBhvr>
                                    </p:anim>
                                    <p:animRot by="21600000">
                                      <p:cBhvr>
                                        <p:cTn id="10" dur="500" fill="hold">
                                          <p:stCondLst>
                                            <p:cond delay="0"/>
                                          </p:stCondLst>
                                        </p:cTn>
                                        <p:tgtEl>
                                          <p:spTgt spid="4577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04800" y="228600"/>
            <a:ext cx="1600200" cy="1600200"/>
          </a:xfrm>
          <a:prstGeom prst="rect">
            <a:avLst/>
          </a:prstGeom>
          <a:noFill/>
          <a:ln w="57150" cmpd="thinThick">
            <a:solidFill>
              <a:srgbClr val="FFFF66"/>
            </a:solidFill>
            <a:miter lim="800000"/>
            <a:headEnd/>
            <a:tailEnd/>
          </a:ln>
          <a:extLst>
            <a:ext uri="{909E8E84-426E-40DD-AFC4-6F175D3DCCD1}">
              <a14:hiddenFill xmlns:a14="http://schemas.microsoft.com/office/drawing/2010/main">
                <a:solidFill>
                  <a:srgbClr val="FFFFFF"/>
                </a:solidFill>
              </a14:hiddenFill>
            </a:ext>
          </a:extLst>
        </p:spPr>
      </p:pic>
      <p:pic>
        <p:nvPicPr>
          <p:cNvPr id="117763"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7239000" y="228600"/>
            <a:ext cx="1676400" cy="1555750"/>
          </a:xfrm>
          <a:prstGeom prst="rect">
            <a:avLst/>
          </a:prstGeom>
          <a:noFill/>
          <a:ln w="57150" cmpd="thinThick">
            <a:solidFill>
              <a:srgbClr val="FFFF66"/>
            </a:solidFill>
            <a:miter lim="800000"/>
            <a:headEnd/>
            <a:tailEnd/>
          </a:ln>
          <a:extLst>
            <a:ext uri="{909E8E84-426E-40DD-AFC4-6F175D3DCCD1}">
              <a14:hiddenFill xmlns:a14="http://schemas.microsoft.com/office/drawing/2010/main">
                <a:solidFill>
                  <a:srgbClr val="FFFFFF"/>
                </a:solidFill>
              </a14:hiddenFill>
            </a:ext>
          </a:extLst>
        </p:spPr>
      </p:pic>
      <p:pic>
        <p:nvPicPr>
          <p:cNvPr id="117764" name="Picture 8"/>
          <p:cNvPicPr>
            <a:picLocks noChangeAspect="1" noChangeArrowheads="1"/>
          </p:cNvPicPr>
          <p:nvPr/>
        </p:nvPicPr>
        <p:blipFill>
          <a:blip r:embed="rId4">
            <a:lum bright="12000"/>
            <a:extLst>
              <a:ext uri="{28A0092B-C50C-407E-A947-70E740481C1C}">
                <a14:useLocalDpi xmlns:a14="http://schemas.microsoft.com/office/drawing/2010/main" val="0"/>
              </a:ext>
            </a:extLst>
          </a:blip>
          <a:srcRect l="4504" t="3279" r="3143" b="3279"/>
          <a:stretch>
            <a:fillRect/>
          </a:stretch>
        </p:blipFill>
        <p:spPr bwMode="auto">
          <a:xfrm>
            <a:off x="228600" y="2438400"/>
            <a:ext cx="2590800" cy="3810000"/>
          </a:xfrm>
          <a:prstGeom prst="rect">
            <a:avLst/>
          </a:prstGeom>
          <a:noFill/>
          <a:ln w="57150" cmpd="thinThick">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117765" name="WordArt 9"/>
          <p:cNvSpPr>
            <a:spLocks noChangeArrowheads="1" noChangeShapeType="1" noTextEdit="1"/>
          </p:cNvSpPr>
          <p:nvPr/>
        </p:nvSpPr>
        <p:spPr bwMode="auto">
          <a:xfrm>
            <a:off x="2286000" y="76200"/>
            <a:ext cx="4724400" cy="1981200"/>
          </a:xfrm>
          <a:prstGeom prst="rect">
            <a:avLst/>
          </a:prstGeom>
        </p:spPr>
        <p:txBody>
          <a:bodyPr wrap="none" fromWordArt="1">
            <a:prstTxWarp prst="textFadeRight">
              <a:avLst>
                <a:gd name="adj" fmla="val 33333"/>
              </a:avLst>
            </a:prstTxWarp>
          </a:bodyPr>
          <a:lstStyle/>
          <a:p>
            <a:pPr algn="ctr" fontAlgn="base">
              <a:spcBef>
                <a:spcPct val="0"/>
              </a:spcBef>
              <a:spcAft>
                <a:spcPct val="0"/>
              </a:spcAft>
            </a:pPr>
            <a:r>
              <a:rPr lang="en-US" sz="3600" kern="10">
                <a:ln w="19050">
                  <a:solidFill>
                    <a:srgbClr val="000000"/>
                  </a:solidFill>
                  <a:round/>
                  <a:headEnd/>
                  <a:tailEnd/>
                </a:ln>
                <a:gradFill rotWithShape="1">
                  <a:gsLst>
                    <a:gs pos="0">
                      <a:srgbClr val="FFFF00"/>
                    </a:gs>
                    <a:gs pos="100000">
                      <a:srgbClr val="FF9933"/>
                    </a:gs>
                  </a:gsLst>
                  <a:path path="rect">
                    <a:fillToRect l="50000" t="50000" r="50000" b="50000"/>
                  </a:path>
                </a:gradFill>
                <a:effectLst>
                  <a:outerShdw dist="45791" dir="8778596" algn="ctr" rotWithShape="0">
                    <a:srgbClr val="FFFFFF"/>
                  </a:outerShdw>
                </a:effectLst>
                <a:latin typeface="Impact"/>
              </a:rPr>
              <a:t>JANE ADAMMS</a:t>
            </a:r>
          </a:p>
          <a:p>
            <a:pPr algn="ctr" fontAlgn="base">
              <a:spcBef>
                <a:spcPct val="0"/>
              </a:spcBef>
              <a:spcAft>
                <a:spcPct val="0"/>
              </a:spcAft>
            </a:pPr>
            <a:r>
              <a:rPr lang="en-US" sz="3600" kern="10">
                <a:ln w="19050">
                  <a:solidFill>
                    <a:srgbClr val="000000"/>
                  </a:solidFill>
                  <a:round/>
                  <a:headEnd/>
                  <a:tailEnd/>
                </a:ln>
                <a:gradFill rotWithShape="1">
                  <a:gsLst>
                    <a:gs pos="0">
                      <a:srgbClr val="FFFF00"/>
                    </a:gs>
                    <a:gs pos="100000">
                      <a:srgbClr val="FF9933"/>
                    </a:gs>
                  </a:gsLst>
                  <a:path path="rect">
                    <a:fillToRect l="50000" t="50000" r="50000" b="50000"/>
                  </a:path>
                </a:gradFill>
                <a:effectLst>
                  <a:outerShdw dist="45791" dir="8778596" algn="ctr" rotWithShape="0">
                    <a:srgbClr val="FFFFFF"/>
                  </a:outerShdw>
                </a:effectLst>
                <a:latin typeface="Impact"/>
              </a:rPr>
              <a:t>SETTLEMENT HOUSE</a:t>
            </a:r>
          </a:p>
        </p:txBody>
      </p:sp>
      <p:sp>
        <p:nvSpPr>
          <p:cNvPr id="117766" name="Text Box 10"/>
          <p:cNvSpPr txBox="1">
            <a:spLocks noChangeArrowheads="1"/>
          </p:cNvSpPr>
          <p:nvPr/>
        </p:nvSpPr>
        <p:spPr bwMode="auto">
          <a:xfrm>
            <a:off x="2971800" y="2535238"/>
            <a:ext cx="3276600" cy="35607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lnSpc>
                <a:spcPct val="90000"/>
              </a:lnSpc>
              <a:spcBef>
                <a:spcPct val="50000"/>
              </a:spcBef>
              <a:spcAft>
                <a:spcPct val="0"/>
              </a:spcAft>
              <a:buFontTx/>
              <a:buChar char="•"/>
            </a:pPr>
            <a:r>
              <a:rPr lang="en-US" b="1" i="1">
                <a:solidFill>
                  <a:srgbClr val="FFFFFF"/>
                </a:solidFill>
                <a:latin typeface="Georgia" pitchFamily="18" charset="0"/>
              </a:rPr>
              <a:t>In 1889, the settlement house movement spread rapidly.  </a:t>
            </a:r>
          </a:p>
          <a:p>
            <a:pPr algn="ctr" eaLnBrk="1" fontAlgn="base" hangingPunct="1">
              <a:lnSpc>
                <a:spcPct val="90000"/>
              </a:lnSpc>
              <a:spcBef>
                <a:spcPct val="50000"/>
              </a:spcBef>
              <a:spcAft>
                <a:spcPct val="0"/>
              </a:spcAft>
              <a:buFontTx/>
              <a:buChar char="•"/>
            </a:pPr>
            <a:r>
              <a:rPr lang="en-US" b="1" i="1">
                <a:solidFill>
                  <a:srgbClr val="FFFFFF"/>
                </a:solidFill>
                <a:latin typeface="Georgia" pitchFamily="18" charset="0"/>
              </a:rPr>
              <a:t>By 1900 more than 400 houses had been established in major cities across the country.</a:t>
            </a:r>
          </a:p>
        </p:txBody>
      </p:sp>
      <p:pic>
        <p:nvPicPr>
          <p:cNvPr id="117767" name="Picture 11" descr="aa_addams_piano_3_e"/>
          <p:cNvPicPr>
            <a:picLocks noChangeAspect="1" noChangeArrowheads="1"/>
          </p:cNvPicPr>
          <p:nvPr/>
        </p:nvPicPr>
        <p:blipFill>
          <a:blip r:embed="rId5">
            <a:lum bright="12000" contrast="24000"/>
            <a:extLst>
              <a:ext uri="{28A0092B-C50C-407E-A947-70E740481C1C}">
                <a14:useLocalDpi xmlns:a14="http://schemas.microsoft.com/office/drawing/2010/main" val="0"/>
              </a:ext>
            </a:extLst>
          </a:blip>
          <a:srcRect/>
          <a:stretch>
            <a:fillRect/>
          </a:stretch>
        </p:blipFill>
        <p:spPr bwMode="auto">
          <a:xfrm>
            <a:off x="6324600" y="2362200"/>
            <a:ext cx="2590800" cy="3886200"/>
          </a:xfrm>
          <a:prstGeom prst="rect">
            <a:avLst/>
          </a:prstGeom>
          <a:noFill/>
          <a:ln w="57150" cmpd="thinThick">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136205" name="AutoShape 13">
            <a:hlinkClick r:id="rId6" action="ppaction://hlinksldjump"/>
          </p:cNvPr>
          <p:cNvSpPr>
            <a:spLocks noChangeArrowheads="1"/>
          </p:cNvSpPr>
          <p:nvPr/>
        </p:nvSpPr>
        <p:spPr bwMode="auto">
          <a:xfrm>
            <a:off x="8686800" y="6553200"/>
            <a:ext cx="228600" cy="228600"/>
          </a:xfrm>
          <a:prstGeom prst="irregularSeal1">
            <a:avLst/>
          </a:prstGeom>
          <a:solidFill>
            <a:srgbClr val="0000CC"/>
          </a:solidFill>
          <a:ln w="9525">
            <a:solidFill>
              <a:schemeClr val="accent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9613308"/>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wctu_logo_thu"/>
          <p:cNvPicPr>
            <a:picLocks noChangeAspect="1" noChangeArrowheads="1"/>
          </p:cNvPicPr>
          <p:nvPr/>
        </p:nvPicPr>
        <p:blipFill>
          <a:blip r:embed="rId2">
            <a:lum bright="76000" contrast="-70000"/>
            <a:extLst>
              <a:ext uri="{28A0092B-C50C-407E-A947-70E740481C1C}">
                <a14:useLocalDpi xmlns:a14="http://schemas.microsoft.com/office/drawing/2010/main" val="0"/>
              </a:ext>
            </a:extLst>
          </a:blip>
          <a:srcRect l="6667" t="4445" r="5000" b="7777"/>
          <a:stretch>
            <a:fillRect/>
          </a:stretch>
        </p:blipFill>
        <p:spPr bwMode="auto">
          <a:xfrm>
            <a:off x="609600" y="4572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WordArt 3"/>
          <p:cNvSpPr>
            <a:spLocks noChangeArrowheads="1" noChangeShapeType="1" noTextEdit="1"/>
          </p:cNvSpPr>
          <p:nvPr/>
        </p:nvSpPr>
        <p:spPr bwMode="auto">
          <a:xfrm>
            <a:off x="381000" y="76200"/>
            <a:ext cx="8382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fontAlgn="base">
              <a:spcBef>
                <a:spcPct val="0"/>
              </a:spcBef>
              <a:spcAft>
                <a:spcPct val="0"/>
              </a:spcAft>
            </a:pPr>
            <a:r>
              <a:rPr lang="en-US" sz="3600" kern="10">
                <a:gradFill rotWithShape="1">
                  <a:gsLst>
                    <a:gs pos="0">
                      <a:srgbClr val="9999FF"/>
                    </a:gs>
                    <a:gs pos="100000">
                      <a:srgbClr val="009999"/>
                    </a:gs>
                  </a:gsLst>
                  <a:lin ang="5400000" scaled="1"/>
                </a:gradFill>
                <a:effectLst>
                  <a:prstShdw prst="shdw17" dist="17961" dir="2700000">
                    <a:srgbClr val="000000"/>
                  </a:prstShdw>
                </a:effectLst>
                <a:latin typeface="Impact"/>
              </a:rPr>
              <a:t>WOMEN'S CHRISTIAN TEMPERANCE UNION</a:t>
            </a:r>
          </a:p>
        </p:txBody>
      </p:sp>
      <p:sp>
        <p:nvSpPr>
          <p:cNvPr id="135172" name="Text Box 4"/>
          <p:cNvSpPr txBox="1">
            <a:spLocks noChangeArrowheads="1"/>
          </p:cNvSpPr>
          <p:nvPr/>
        </p:nvSpPr>
        <p:spPr bwMode="auto">
          <a:xfrm>
            <a:off x="0" y="762000"/>
            <a:ext cx="9144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lnSpc>
                <a:spcPct val="80000"/>
              </a:lnSpc>
              <a:spcBef>
                <a:spcPct val="25000"/>
              </a:spcBef>
              <a:spcAft>
                <a:spcPct val="0"/>
              </a:spcAft>
            </a:pPr>
            <a:r>
              <a:rPr lang="en-US" sz="3200">
                <a:solidFill>
                  <a:srgbClr val="000000"/>
                </a:solidFill>
                <a:latin typeface="Impact" pitchFamily="34" charset="0"/>
              </a:rPr>
              <a:t>Founded in Cleveland, Ohio, in 1874, it used educational, social, and political means to promote legislation which dealt with issues ranging from health and hygiene, prison reform and world peace. </a:t>
            </a:r>
          </a:p>
        </p:txBody>
      </p:sp>
      <p:sp>
        <p:nvSpPr>
          <p:cNvPr id="457733" name="Text Box 5"/>
          <p:cNvSpPr txBox="1">
            <a:spLocks noChangeArrowheads="1"/>
          </p:cNvSpPr>
          <p:nvPr/>
        </p:nvSpPr>
        <p:spPr bwMode="auto">
          <a:xfrm>
            <a:off x="0" y="2438400"/>
            <a:ext cx="91440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protection of women and children at home and work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women's right to vote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shelters for abused women</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support from labor movements such as the Knights of Labor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the eight-hour work day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equal pay for equal work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founding of kindergartens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assistance in founding of the PTA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federal aid for education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stiffer penalties for sexual crimes against girls and  women </a:t>
            </a:r>
          </a:p>
          <a:p>
            <a:pPr algn="ctr" fontAlgn="base">
              <a:lnSpc>
                <a:spcPct val="80000"/>
              </a:lnSpc>
              <a:spcBef>
                <a:spcPct val="10000"/>
              </a:spcBef>
              <a:spcAft>
                <a:spcPct val="0"/>
              </a:spcAft>
              <a:buSzPct val="75000"/>
              <a:buFontTx/>
              <a:buBlip>
                <a:blip r:embed="rId3"/>
              </a:buBlip>
            </a:pPr>
            <a:r>
              <a:rPr lang="en-US" sz="2800">
                <a:solidFill>
                  <a:srgbClr val="000000"/>
                </a:solidFill>
                <a:latin typeface="Arial Narrow" pitchFamily="34" charset="0"/>
              </a:rPr>
              <a:t>uniform marriage and divorce laws </a:t>
            </a:r>
          </a:p>
          <a:p>
            <a:pPr algn="ctr" fontAlgn="base">
              <a:lnSpc>
                <a:spcPct val="80000"/>
              </a:lnSpc>
              <a:spcBef>
                <a:spcPct val="10000"/>
              </a:spcBef>
              <a:spcAft>
                <a:spcPct val="0"/>
              </a:spcAft>
              <a:buSzPct val="75000"/>
              <a:buFontTx/>
              <a:buBlip>
                <a:blip r:embed="rId3"/>
              </a:buBlip>
            </a:pPr>
            <a:endParaRPr lang="en-US" sz="2800">
              <a:solidFill>
                <a:srgbClr val="000000"/>
              </a:solidFill>
              <a:latin typeface="Arial Narrow" pitchFamily="34" charset="0"/>
            </a:endParaRPr>
          </a:p>
          <a:p>
            <a:pPr algn="ctr" fontAlgn="base">
              <a:lnSpc>
                <a:spcPct val="80000"/>
              </a:lnSpc>
              <a:spcBef>
                <a:spcPct val="10000"/>
              </a:spcBef>
              <a:spcAft>
                <a:spcPct val="0"/>
              </a:spcAft>
              <a:buSzPct val="75000"/>
              <a:buFontTx/>
              <a:buBlip>
                <a:blip r:embed="rId3"/>
              </a:buBlip>
            </a:pPr>
            <a:endParaRPr lang="en-US" sz="2800">
              <a:solidFill>
                <a:srgbClr val="000000"/>
              </a:solidFill>
              <a:latin typeface="Arial Narrow" pitchFamily="34" charset="0"/>
            </a:endParaRPr>
          </a:p>
        </p:txBody>
      </p:sp>
    </p:spTree>
    <p:extLst>
      <p:ext uri="{BB962C8B-B14F-4D97-AF65-F5344CB8AC3E}">
        <p14:creationId xmlns:p14="http://schemas.microsoft.com/office/powerpoint/2010/main" val="123546659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457733"/>
                                        </p:tgtEl>
                                        <p:attrNameLst>
                                          <p:attrName>style.visibility</p:attrName>
                                        </p:attrNameLst>
                                      </p:cBhvr>
                                      <p:to>
                                        <p:strVal val="visible"/>
                                      </p:to>
                                    </p:set>
                                    <p:anim by="(-#ppt_w*2)" calcmode="lin" valueType="num">
                                      <p:cBhvr rctx="PPT">
                                        <p:cTn id="7" dur="250" autoRev="1" fill="hold">
                                          <p:stCondLst>
                                            <p:cond delay="0"/>
                                          </p:stCondLst>
                                        </p:cTn>
                                        <p:tgtEl>
                                          <p:spTgt spid="457733"/>
                                        </p:tgtEl>
                                        <p:attrNameLst>
                                          <p:attrName>ppt_w</p:attrName>
                                        </p:attrNameLst>
                                      </p:cBhvr>
                                    </p:anim>
                                    <p:anim by="(#ppt_w*0.50)" calcmode="lin" valueType="num">
                                      <p:cBhvr>
                                        <p:cTn id="8" dur="250" decel="50000" autoRev="1" fill="hold">
                                          <p:stCondLst>
                                            <p:cond delay="0"/>
                                          </p:stCondLst>
                                        </p:cTn>
                                        <p:tgtEl>
                                          <p:spTgt spid="457733"/>
                                        </p:tgtEl>
                                        <p:attrNameLst>
                                          <p:attrName>ppt_x</p:attrName>
                                        </p:attrNameLst>
                                      </p:cBhvr>
                                    </p:anim>
                                    <p:anim from="(-#ppt_h/2)" to="(#ppt_y)" calcmode="lin" valueType="num">
                                      <p:cBhvr>
                                        <p:cTn id="9" dur="500" fill="hold">
                                          <p:stCondLst>
                                            <p:cond delay="0"/>
                                          </p:stCondLst>
                                        </p:cTn>
                                        <p:tgtEl>
                                          <p:spTgt spid="457733"/>
                                        </p:tgtEl>
                                        <p:attrNameLst>
                                          <p:attrName>ppt_y</p:attrName>
                                        </p:attrNameLst>
                                      </p:cBhvr>
                                    </p:anim>
                                    <p:animRot by="21600000">
                                      <p:cBhvr>
                                        <p:cTn id="10" dur="500" fill="hold">
                                          <p:stCondLst>
                                            <p:cond delay="0"/>
                                          </p:stCondLst>
                                        </p:cTn>
                                        <p:tgtEl>
                                          <p:spTgt spid="4577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wctu_logo_thu"/>
          <p:cNvPicPr>
            <a:picLocks noChangeAspect="1" noChangeArrowheads="1"/>
          </p:cNvPicPr>
          <p:nvPr/>
        </p:nvPicPr>
        <p:blipFill>
          <a:blip r:embed="rId2">
            <a:lum bright="76000" contrast="-70000"/>
            <a:extLst>
              <a:ext uri="{28A0092B-C50C-407E-A947-70E740481C1C}">
                <a14:useLocalDpi xmlns:a14="http://schemas.microsoft.com/office/drawing/2010/main" val="0"/>
              </a:ext>
            </a:extLst>
          </a:blip>
          <a:srcRect l="6667" t="4445" r="5000" b="7777"/>
          <a:stretch>
            <a:fillRect/>
          </a:stretch>
        </p:blipFill>
        <p:spPr bwMode="auto">
          <a:xfrm>
            <a:off x="609600" y="4572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WordArt 3"/>
          <p:cNvSpPr>
            <a:spLocks noChangeArrowheads="1" noChangeShapeType="1" noTextEdit="1"/>
          </p:cNvSpPr>
          <p:nvPr/>
        </p:nvSpPr>
        <p:spPr bwMode="auto">
          <a:xfrm>
            <a:off x="381000" y="76200"/>
            <a:ext cx="8382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fontAlgn="base">
              <a:spcBef>
                <a:spcPct val="0"/>
              </a:spcBef>
              <a:spcAft>
                <a:spcPct val="0"/>
              </a:spcAft>
            </a:pPr>
            <a:r>
              <a:rPr lang="en-US" sz="3600" kern="10">
                <a:gradFill rotWithShape="1">
                  <a:gsLst>
                    <a:gs pos="0">
                      <a:srgbClr val="9999FF"/>
                    </a:gs>
                    <a:gs pos="100000">
                      <a:srgbClr val="009999"/>
                    </a:gs>
                  </a:gsLst>
                  <a:lin ang="5400000" scaled="1"/>
                </a:gradFill>
                <a:effectLst>
                  <a:prstShdw prst="shdw17" dist="17961" dir="2700000">
                    <a:srgbClr val="000000"/>
                  </a:prstShdw>
                </a:effectLst>
                <a:latin typeface="Impact"/>
              </a:rPr>
              <a:t>WOMEN'S CHRISTIAN TEMPERANCE UNION</a:t>
            </a:r>
          </a:p>
        </p:txBody>
      </p:sp>
      <p:sp>
        <p:nvSpPr>
          <p:cNvPr id="459780" name="Text Box 4"/>
          <p:cNvSpPr txBox="1">
            <a:spLocks noChangeArrowheads="1"/>
          </p:cNvSpPr>
          <p:nvPr/>
        </p:nvSpPr>
        <p:spPr bwMode="auto">
          <a:xfrm>
            <a:off x="0" y="835025"/>
            <a:ext cx="9144000" cy="1628775"/>
          </a:xfrm>
          <a:prstGeom prst="rect">
            <a:avLst/>
          </a:prstGeom>
          <a:noFill/>
          <a:ln>
            <a:noFill/>
          </a:ln>
          <a:effectLst/>
          <a:extLst/>
        </p:spPr>
        <p:txBody>
          <a:bodyPr>
            <a:spAutoFit/>
          </a:bodyPr>
          <a:lstStyle/>
          <a:p>
            <a:pPr algn="ctr" eaLnBrk="0" fontAlgn="base" hangingPunct="0">
              <a:lnSpc>
                <a:spcPct val="80000"/>
              </a:lnSpc>
              <a:spcBef>
                <a:spcPct val="15000"/>
              </a:spcBef>
              <a:spcAft>
                <a:spcPct val="0"/>
              </a:spcAft>
              <a:defRPr/>
            </a:pPr>
            <a:r>
              <a:rPr lang="en-US" sz="2800">
                <a:solidFill>
                  <a:srgbClr val="000000"/>
                </a:solidFill>
                <a:latin typeface="Impact" pitchFamily="34" charset="0"/>
              </a:rPr>
              <a:t>Most successful work was in alerting the nation of the evils of alcohol and promoting legislation to outlaw it. </a:t>
            </a:r>
          </a:p>
          <a:p>
            <a:pPr algn="ctr" eaLnBrk="0" fontAlgn="base" hangingPunct="0">
              <a:lnSpc>
                <a:spcPct val="80000"/>
              </a:lnSpc>
              <a:spcBef>
                <a:spcPct val="15000"/>
              </a:spcBef>
              <a:spcAft>
                <a:spcPct val="0"/>
              </a:spcAft>
              <a:buFontTx/>
              <a:buChar char="•"/>
              <a:defRPr/>
            </a:pPr>
            <a:r>
              <a:rPr lang="en-US" sz="3200">
                <a:solidFill>
                  <a:srgbClr val="000000"/>
                </a:solidFill>
                <a:latin typeface="Arial Narrow" pitchFamily="34" charset="0"/>
              </a:rPr>
              <a:t>Passage of the </a:t>
            </a:r>
            <a:r>
              <a:rPr lang="en-US" sz="3200" u="sng">
                <a:solidFill>
                  <a:srgbClr val="CC0000"/>
                </a:solidFill>
                <a:effectLst>
                  <a:outerShdw blurRad="38100" dist="38100" dir="2700000" algn="tl">
                    <a:srgbClr val="C0C0C0"/>
                  </a:outerShdw>
                </a:effectLst>
                <a:latin typeface="Impact" pitchFamily="34" charset="0"/>
              </a:rPr>
              <a:t>18</a:t>
            </a:r>
            <a:r>
              <a:rPr lang="en-US" sz="3200" u="sng" baseline="30000">
                <a:solidFill>
                  <a:srgbClr val="CC0000"/>
                </a:solidFill>
                <a:effectLst>
                  <a:outerShdw blurRad="38100" dist="38100" dir="2700000" algn="tl">
                    <a:srgbClr val="C0C0C0"/>
                  </a:outerShdw>
                </a:effectLst>
                <a:latin typeface="Impact" pitchFamily="34" charset="0"/>
              </a:rPr>
              <a:t>th</a:t>
            </a:r>
            <a:r>
              <a:rPr lang="en-US" sz="3200" u="sng">
                <a:solidFill>
                  <a:srgbClr val="CC0000"/>
                </a:solidFill>
                <a:effectLst>
                  <a:outerShdw blurRad="38100" dist="38100" dir="2700000" algn="tl">
                    <a:srgbClr val="C0C0C0"/>
                  </a:outerShdw>
                </a:effectLst>
                <a:latin typeface="Impact" pitchFamily="34" charset="0"/>
              </a:rPr>
              <a:t> Amendment</a:t>
            </a:r>
            <a:r>
              <a:rPr lang="en-US" sz="3200">
                <a:solidFill>
                  <a:srgbClr val="000000"/>
                </a:solidFill>
                <a:latin typeface="Arial Narrow" pitchFamily="34" charset="0"/>
              </a:rPr>
              <a:t> in 1919 to outlaw alcohol.</a:t>
            </a:r>
          </a:p>
        </p:txBody>
      </p:sp>
      <p:pic>
        <p:nvPicPr>
          <p:cNvPr id="459781" name="Picture 5" descr="catsk-3"/>
          <p:cNvPicPr>
            <a:picLocks noChangeAspect="1" noChangeArrowheads="1"/>
          </p:cNvPicPr>
          <p:nvPr/>
        </p:nvPicPr>
        <p:blipFill>
          <a:blip r:embed="rId3">
            <a:extLst>
              <a:ext uri="{28A0092B-C50C-407E-A947-70E740481C1C}">
                <a14:useLocalDpi xmlns:a14="http://schemas.microsoft.com/office/drawing/2010/main" val="0"/>
              </a:ext>
            </a:extLst>
          </a:blip>
          <a:srcRect l="2777" t="4596" r="2777" b="6543"/>
          <a:stretch>
            <a:fillRect/>
          </a:stretch>
        </p:blipFill>
        <p:spPr bwMode="auto">
          <a:xfrm>
            <a:off x="990600" y="2513013"/>
            <a:ext cx="72390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2" name="Picture 6" descr="wctu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3" name="Picture 7" descr="wctu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406650"/>
            <a:ext cx="79248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4" name="Picture 8" descr="wctu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4384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0350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59780"/>
                                        </p:tgtEl>
                                        <p:attrNameLst>
                                          <p:attrName>style.visibility</p:attrName>
                                        </p:attrNameLst>
                                      </p:cBhvr>
                                      <p:to>
                                        <p:strVal val="visible"/>
                                      </p:to>
                                    </p:set>
                                    <p:anim by="(-#ppt_w*2)" calcmode="lin" valueType="num">
                                      <p:cBhvr rctx="PPT">
                                        <p:cTn id="7" dur="250" autoRev="1" fill="hold">
                                          <p:stCondLst>
                                            <p:cond delay="0"/>
                                          </p:stCondLst>
                                        </p:cTn>
                                        <p:tgtEl>
                                          <p:spTgt spid="459780"/>
                                        </p:tgtEl>
                                        <p:attrNameLst>
                                          <p:attrName>ppt_w</p:attrName>
                                        </p:attrNameLst>
                                      </p:cBhvr>
                                    </p:anim>
                                    <p:anim by="(#ppt_w*0.50)" calcmode="lin" valueType="num">
                                      <p:cBhvr>
                                        <p:cTn id="8" dur="250" decel="50000" autoRev="1" fill="hold">
                                          <p:stCondLst>
                                            <p:cond delay="0"/>
                                          </p:stCondLst>
                                        </p:cTn>
                                        <p:tgtEl>
                                          <p:spTgt spid="459780"/>
                                        </p:tgtEl>
                                        <p:attrNameLst>
                                          <p:attrName>ppt_x</p:attrName>
                                        </p:attrNameLst>
                                      </p:cBhvr>
                                    </p:anim>
                                    <p:anim from="(-#ppt_h/2)" to="(#ppt_y)" calcmode="lin" valueType="num">
                                      <p:cBhvr>
                                        <p:cTn id="9" dur="500" fill="hold">
                                          <p:stCondLst>
                                            <p:cond delay="0"/>
                                          </p:stCondLst>
                                        </p:cTn>
                                        <p:tgtEl>
                                          <p:spTgt spid="459780"/>
                                        </p:tgtEl>
                                        <p:attrNameLst>
                                          <p:attrName>ppt_y</p:attrName>
                                        </p:attrNameLst>
                                      </p:cBhvr>
                                    </p:anim>
                                    <p:animRot by="21600000">
                                      <p:cBhvr>
                                        <p:cTn id="10" dur="500" fill="hold">
                                          <p:stCondLst>
                                            <p:cond delay="0"/>
                                          </p:stCondLst>
                                        </p:cTn>
                                        <p:tgtEl>
                                          <p:spTgt spid="459780"/>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459781"/>
                                        </p:tgtEl>
                                        <p:attrNameLst>
                                          <p:attrName>style.visibility</p:attrName>
                                        </p:attrNameLst>
                                      </p:cBhvr>
                                      <p:to>
                                        <p:strVal val="visible"/>
                                      </p:to>
                                    </p:set>
                                    <p:animScale>
                                      <p:cBhvr>
                                        <p:cTn id="15" dur="1000" decel="50000" fill="hold">
                                          <p:stCondLst>
                                            <p:cond delay="0"/>
                                          </p:stCondLst>
                                        </p:cTn>
                                        <p:tgtEl>
                                          <p:spTgt spid="4597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59781"/>
                                        </p:tgtEl>
                                        <p:attrNameLst>
                                          <p:attrName>ppt_x</p:attrName>
                                          <p:attrName>ppt_y</p:attrName>
                                        </p:attrNameLst>
                                      </p:cBhvr>
                                    </p:animMotion>
                                    <p:animEffect transition="in" filter="fade">
                                      <p:cBhvr>
                                        <p:cTn id="17" dur="1000"/>
                                        <p:tgtEl>
                                          <p:spTgt spid="4597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459782"/>
                                        </p:tgtEl>
                                        <p:attrNameLst>
                                          <p:attrName>style.visibility</p:attrName>
                                        </p:attrNameLst>
                                      </p:cBhvr>
                                      <p:to>
                                        <p:strVal val="visible"/>
                                      </p:to>
                                    </p:set>
                                    <p:animScale>
                                      <p:cBhvr>
                                        <p:cTn id="22" dur="1000" decel="50000" fill="hold">
                                          <p:stCondLst>
                                            <p:cond delay="0"/>
                                          </p:stCondLst>
                                        </p:cTn>
                                        <p:tgtEl>
                                          <p:spTgt spid="4597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59782"/>
                                        </p:tgtEl>
                                        <p:attrNameLst>
                                          <p:attrName>ppt_x</p:attrName>
                                          <p:attrName>ppt_y</p:attrName>
                                        </p:attrNameLst>
                                      </p:cBhvr>
                                    </p:animMotion>
                                    <p:animEffect transition="in" filter="fade">
                                      <p:cBhvr>
                                        <p:cTn id="24" dur="1000"/>
                                        <p:tgtEl>
                                          <p:spTgt spid="4597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459783"/>
                                        </p:tgtEl>
                                        <p:attrNameLst>
                                          <p:attrName>style.visibility</p:attrName>
                                        </p:attrNameLst>
                                      </p:cBhvr>
                                      <p:to>
                                        <p:strVal val="visible"/>
                                      </p:to>
                                    </p:set>
                                    <p:anim calcmode="lin" valueType="num">
                                      <p:cBhvr>
                                        <p:cTn id="29" dur="500" decel="50000" fill="hold">
                                          <p:stCondLst>
                                            <p:cond delay="0"/>
                                          </p:stCondLst>
                                        </p:cTn>
                                        <p:tgtEl>
                                          <p:spTgt spid="45978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5978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59783"/>
                                        </p:tgtEl>
                                        <p:attrNameLst>
                                          <p:attrName>ppt_w</p:attrName>
                                        </p:attrNameLst>
                                      </p:cBhvr>
                                      <p:tavLst>
                                        <p:tav tm="0">
                                          <p:val>
                                            <p:strVal val="#ppt_w*.05"/>
                                          </p:val>
                                        </p:tav>
                                        <p:tav tm="100000">
                                          <p:val>
                                            <p:strVal val="#ppt_w"/>
                                          </p:val>
                                        </p:tav>
                                      </p:tavLst>
                                    </p:anim>
                                    <p:anim calcmode="lin" valueType="num">
                                      <p:cBhvr>
                                        <p:cTn id="32" dur="1000" fill="hold"/>
                                        <p:tgtEl>
                                          <p:spTgt spid="45978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5978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5978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5978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5978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459784"/>
                                        </p:tgtEl>
                                        <p:attrNameLst>
                                          <p:attrName>style.visibility</p:attrName>
                                        </p:attrNameLst>
                                      </p:cBhvr>
                                      <p:to>
                                        <p:strVal val="visible"/>
                                      </p:to>
                                    </p:set>
                                    <p:anim calcmode="lin" valueType="num">
                                      <p:cBhvr>
                                        <p:cTn id="41" dur="1000" fill="hold"/>
                                        <p:tgtEl>
                                          <p:spTgt spid="459784"/>
                                        </p:tgtEl>
                                        <p:attrNameLst>
                                          <p:attrName>ppt_w</p:attrName>
                                        </p:attrNameLst>
                                      </p:cBhvr>
                                      <p:tavLst>
                                        <p:tav tm="0">
                                          <p:val>
                                            <p:strVal val="#ppt_w*0.70"/>
                                          </p:val>
                                        </p:tav>
                                        <p:tav tm="100000">
                                          <p:val>
                                            <p:strVal val="#ppt_w"/>
                                          </p:val>
                                        </p:tav>
                                      </p:tavLst>
                                    </p:anim>
                                    <p:anim calcmode="lin" valueType="num">
                                      <p:cBhvr>
                                        <p:cTn id="42" dur="1000" fill="hold"/>
                                        <p:tgtEl>
                                          <p:spTgt spid="459784"/>
                                        </p:tgtEl>
                                        <p:attrNameLst>
                                          <p:attrName>ppt_h</p:attrName>
                                        </p:attrNameLst>
                                      </p:cBhvr>
                                      <p:tavLst>
                                        <p:tav tm="0">
                                          <p:val>
                                            <p:strVal val="#ppt_h"/>
                                          </p:val>
                                        </p:tav>
                                        <p:tav tm="100000">
                                          <p:val>
                                            <p:strVal val="#ppt_h"/>
                                          </p:val>
                                        </p:tav>
                                      </p:tavLst>
                                    </p:anim>
                                    <p:animEffect transition="in" filter="fade">
                                      <p:cBhvr>
                                        <p:cTn id="43" dur="1000"/>
                                        <p:tgtEl>
                                          <p:spTgt spid="459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wctu_logo_thu"/>
          <p:cNvPicPr>
            <a:picLocks noChangeAspect="1" noChangeArrowheads="1"/>
          </p:cNvPicPr>
          <p:nvPr/>
        </p:nvPicPr>
        <p:blipFill>
          <a:blip r:embed="rId2">
            <a:lum bright="76000" contrast="-70000"/>
            <a:extLst>
              <a:ext uri="{28A0092B-C50C-407E-A947-70E740481C1C}">
                <a14:useLocalDpi xmlns:a14="http://schemas.microsoft.com/office/drawing/2010/main" val="0"/>
              </a:ext>
            </a:extLst>
          </a:blip>
          <a:srcRect l="6667" t="4445" r="5000" b="7777"/>
          <a:stretch>
            <a:fillRect/>
          </a:stretch>
        </p:blipFill>
        <p:spPr bwMode="auto">
          <a:xfrm>
            <a:off x="609600" y="4572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WordArt 3"/>
          <p:cNvSpPr>
            <a:spLocks noChangeArrowheads="1" noChangeShapeType="1" noTextEdit="1"/>
          </p:cNvSpPr>
          <p:nvPr/>
        </p:nvSpPr>
        <p:spPr bwMode="auto">
          <a:xfrm>
            <a:off x="381000" y="76200"/>
            <a:ext cx="8382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fontAlgn="base">
              <a:spcBef>
                <a:spcPct val="0"/>
              </a:spcBef>
              <a:spcAft>
                <a:spcPct val="0"/>
              </a:spcAft>
            </a:pPr>
            <a:r>
              <a:rPr lang="en-US" sz="3600" kern="10">
                <a:gradFill rotWithShape="1">
                  <a:gsLst>
                    <a:gs pos="0">
                      <a:srgbClr val="9999FF"/>
                    </a:gs>
                    <a:gs pos="100000">
                      <a:srgbClr val="009999"/>
                    </a:gs>
                  </a:gsLst>
                  <a:lin ang="5400000" scaled="1"/>
                </a:gradFill>
                <a:effectLst>
                  <a:prstShdw prst="shdw17" dist="17961" dir="2700000">
                    <a:srgbClr val="000000"/>
                  </a:prstShdw>
                </a:effectLst>
                <a:latin typeface="Impact"/>
              </a:rPr>
              <a:t>WOMEN'S CHRISTIAN TEMPERANCE UNION</a:t>
            </a:r>
          </a:p>
        </p:txBody>
      </p:sp>
      <p:sp>
        <p:nvSpPr>
          <p:cNvPr id="460804" name="Text Box 4"/>
          <p:cNvSpPr txBox="1">
            <a:spLocks noChangeArrowheads="1"/>
          </p:cNvSpPr>
          <p:nvPr/>
        </p:nvSpPr>
        <p:spPr bwMode="auto">
          <a:xfrm>
            <a:off x="4495800" y="1143000"/>
            <a:ext cx="46482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lnSpc>
                <a:spcPct val="70000"/>
              </a:lnSpc>
              <a:spcBef>
                <a:spcPct val="25000"/>
              </a:spcBef>
              <a:spcAft>
                <a:spcPct val="0"/>
              </a:spcAft>
              <a:buSzPct val="80000"/>
              <a:buFontTx/>
              <a:buBlip>
                <a:blip r:embed="rId3"/>
              </a:buBlip>
            </a:pPr>
            <a:r>
              <a:rPr lang="en-US" sz="3600">
                <a:solidFill>
                  <a:srgbClr val="000000"/>
                </a:solidFill>
                <a:latin typeface="Times New Roman" pitchFamily="18" charset="0"/>
              </a:rPr>
              <a:t>Most successful and well known WCTU reformer was Carrie Nation.</a:t>
            </a:r>
          </a:p>
          <a:p>
            <a:pPr algn="ctr" fontAlgn="base">
              <a:lnSpc>
                <a:spcPct val="70000"/>
              </a:lnSpc>
              <a:spcBef>
                <a:spcPct val="25000"/>
              </a:spcBef>
              <a:spcAft>
                <a:spcPct val="0"/>
              </a:spcAft>
              <a:buSzPct val="80000"/>
              <a:buFontTx/>
              <a:buBlip>
                <a:blip r:embed="rId3"/>
              </a:buBlip>
            </a:pPr>
            <a:endParaRPr lang="en-US" sz="3600">
              <a:solidFill>
                <a:srgbClr val="000000"/>
              </a:solidFill>
              <a:latin typeface="Times New Roman" pitchFamily="18" charset="0"/>
            </a:endParaRPr>
          </a:p>
          <a:p>
            <a:pPr algn="ctr" fontAlgn="base">
              <a:lnSpc>
                <a:spcPct val="70000"/>
              </a:lnSpc>
              <a:spcBef>
                <a:spcPct val="25000"/>
              </a:spcBef>
              <a:spcAft>
                <a:spcPct val="0"/>
              </a:spcAft>
              <a:buSzPct val="80000"/>
              <a:buFontTx/>
              <a:buBlip>
                <a:blip r:embed="rId3"/>
              </a:buBlip>
            </a:pPr>
            <a:r>
              <a:rPr lang="en-US" sz="3600">
                <a:solidFill>
                  <a:srgbClr val="000000"/>
                </a:solidFill>
                <a:latin typeface="Times New Roman" pitchFamily="18" charset="0"/>
              </a:rPr>
              <a:t>She would march into a bar and sing and pray, while smashing bar fixtures and stock with a hatchet. </a:t>
            </a:r>
          </a:p>
          <a:p>
            <a:pPr algn="ctr" fontAlgn="base">
              <a:lnSpc>
                <a:spcPct val="70000"/>
              </a:lnSpc>
              <a:spcBef>
                <a:spcPct val="25000"/>
              </a:spcBef>
              <a:spcAft>
                <a:spcPct val="0"/>
              </a:spcAft>
              <a:buSzPct val="80000"/>
            </a:pPr>
            <a:endParaRPr lang="en-US" sz="3600">
              <a:solidFill>
                <a:srgbClr val="000000"/>
              </a:solidFill>
              <a:latin typeface="Times New Roman" pitchFamily="18" charset="0"/>
            </a:endParaRPr>
          </a:p>
        </p:txBody>
      </p:sp>
      <p:pic>
        <p:nvPicPr>
          <p:cNvPr id="138245" name="Picture 5" descr="Carry Nation is most famous for spearheading the Temperance movement. She came from a troubled background: her mother was mentally ill and her husband was an alcoholic who drank himself to death. She remarried a lawyer named David Nation and soon after moving to Texas, she began having frequent visions. She then settled in Kansas and it was there that she organized the local chapter of the Women's Christian Temperance Union. In 1899, she declared war on liquor and went about smashing up saloons and liquor selling stores with a hatchet. She was arrested repeatedly for her actions and others in the organization soon distanced themselves from 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4233863" cy="5486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1204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60804"/>
                                        </p:tgtEl>
                                        <p:attrNameLst>
                                          <p:attrName>style.visibility</p:attrName>
                                        </p:attrNameLst>
                                      </p:cBhvr>
                                      <p:to>
                                        <p:strVal val="visible"/>
                                      </p:to>
                                    </p:set>
                                    <p:anim calcmode="lin" valueType="num">
                                      <p:cBhvr>
                                        <p:cTn id="7" dur="500" fill="hold"/>
                                        <p:tgtEl>
                                          <p:spTgt spid="46080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6080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6080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60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wctu_logo_thu"/>
          <p:cNvPicPr>
            <a:picLocks noChangeAspect="1" noChangeArrowheads="1"/>
          </p:cNvPicPr>
          <p:nvPr/>
        </p:nvPicPr>
        <p:blipFill>
          <a:blip r:embed="rId2">
            <a:lum bright="76000" contrast="-70000"/>
            <a:extLst>
              <a:ext uri="{28A0092B-C50C-407E-A947-70E740481C1C}">
                <a14:useLocalDpi xmlns:a14="http://schemas.microsoft.com/office/drawing/2010/main" val="0"/>
              </a:ext>
            </a:extLst>
          </a:blip>
          <a:srcRect l="6667" t="4445" r="5000" b="7777"/>
          <a:stretch>
            <a:fillRect/>
          </a:stretch>
        </p:blipFill>
        <p:spPr bwMode="auto">
          <a:xfrm>
            <a:off x="609600" y="4572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WordArt 3"/>
          <p:cNvSpPr>
            <a:spLocks noChangeArrowheads="1" noChangeShapeType="1" noTextEdit="1"/>
          </p:cNvSpPr>
          <p:nvPr/>
        </p:nvSpPr>
        <p:spPr bwMode="auto">
          <a:xfrm>
            <a:off x="381000" y="76200"/>
            <a:ext cx="8382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fontAlgn="base">
              <a:spcBef>
                <a:spcPct val="0"/>
              </a:spcBef>
              <a:spcAft>
                <a:spcPct val="0"/>
              </a:spcAft>
            </a:pPr>
            <a:r>
              <a:rPr lang="en-US" sz="3600" kern="10">
                <a:gradFill rotWithShape="1">
                  <a:gsLst>
                    <a:gs pos="0">
                      <a:srgbClr val="9999FF"/>
                    </a:gs>
                    <a:gs pos="100000">
                      <a:srgbClr val="009999"/>
                    </a:gs>
                  </a:gsLst>
                  <a:lin ang="5400000" scaled="1"/>
                </a:gradFill>
                <a:effectLst>
                  <a:prstShdw prst="shdw17" dist="17961" dir="2700000">
                    <a:srgbClr val="000000"/>
                  </a:prstShdw>
                </a:effectLst>
                <a:latin typeface="Impact"/>
              </a:rPr>
              <a:t>WOMEN'S CHRISTIAN TEMPERANCE UNION</a:t>
            </a:r>
          </a:p>
        </p:txBody>
      </p:sp>
      <p:sp>
        <p:nvSpPr>
          <p:cNvPr id="460804" name="Text Box 4"/>
          <p:cNvSpPr txBox="1">
            <a:spLocks noChangeArrowheads="1"/>
          </p:cNvSpPr>
          <p:nvPr/>
        </p:nvSpPr>
        <p:spPr bwMode="auto">
          <a:xfrm>
            <a:off x="4495800" y="1143000"/>
            <a:ext cx="46482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lnSpc>
                <a:spcPct val="70000"/>
              </a:lnSpc>
              <a:spcBef>
                <a:spcPct val="25000"/>
              </a:spcBef>
              <a:spcAft>
                <a:spcPct val="0"/>
              </a:spcAft>
              <a:buSzPct val="80000"/>
              <a:buFontTx/>
              <a:buBlip>
                <a:blip r:embed="rId3"/>
              </a:buBlip>
            </a:pPr>
            <a:r>
              <a:rPr lang="en-US" sz="3600">
                <a:solidFill>
                  <a:srgbClr val="000000"/>
                </a:solidFill>
                <a:latin typeface="Times New Roman" pitchFamily="18" charset="0"/>
              </a:rPr>
              <a:t>Most successful and well known WCTU reformer was Carrie Nation.</a:t>
            </a:r>
          </a:p>
          <a:p>
            <a:pPr algn="ctr" fontAlgn="base">
              <a:lnSpc>
                <a:spcPct val="70000"/>
              </a:lnSpc>
              <a:spcBef>
                <a:spcPct val="25000"/>
              </a:spcBef>
              <a:spcAft>
                <a:spcPct val="0"/>
              </a:spcAft>
              <a:buSzPct val="80000"/>
              <a:buFontTx/>
              <a:buBlip>
                <a:blip r:embed="rId3"/>
              </a:buBlip>
            </a:pPr>
            <a:endParaRPr lang="en-US" sz="3600">
              <a:solidFill>
                <a:srgbClr val="000000"/>
              </a:solidFill>
              <a:latin typeface="Times New Roman" pitchFamily="18" charset="0"/>
            </a:endParaRPr>
          </a:p>
          <a:p>
            <a:pPr algn="ctr" fontAlgn="base">
              <a:lnSpc>
                <a:spcPct val="70000"/>
              </a:lnSpc>
              <a:spcBef>
                <a:spcPct val="25000"/>
              </a:spcBef>
              <a:spcAft>
                <a:spcPct val="0"/>
              </a:spcAft>
              <a:buSzPct val="80000"/>
              <a:buFontTx/>
              <a:buBlip>
                <a:blip r:embed="rId3"/>
              </a:buBlip>
            </a:pPr>
            <a:r>
              <a:rPr lang="en-US" sz="3600">
                <a:solidFill>
                  <a:srgbClr val="000000"/>
                </a:solidFill>
                <a:latin typeface="Times New Roman" pitchFamily="18" charset="0"/>
              </a:rPr>
              <a:t>She would march into a bar and sing and pray, while smashing bar fixtures and stock with a hatchet. </a:t>
            </a:r>
          </a:p>
          <a:p>
            <a:pPr algn="ctr" fontAlgn="base">
              <a:lnSpc>
                <a:spcPct val="70000"/>
              </a:lnSpc>
              <a:spcBef>
                <a:spcPct val="25000"/>
              </a:spcBef>
              <a:spcAft>
                <a:spcPct val="0"/>
              </a:spcAft>
              <a:buSzPct val="80000"/>
            </a:pPr>
            <a:endParaRPr lang="en-US" sz="3600">
              <a:solidFill>
                <a:srgbClr val="000000"/>
              </a:solidFill>
              <a:latin typeface="Times New Roman" pitchFamily="18" charset="0"/>
            </a:endParaRPr>
          </a:p>
        </p:txBody>
      </p:sp>
      <p:pic>
        <p:nvPicPr>
          <p:cNvPr id="138245" name="Picture 5" descr="Carry Nation is most famous for spearheading the Temperance movement. She came from a troubled background: her mother was mentally ill and her husband was an alcoholic who drank himself to death. She remarried a lawyer named David Nation and soon after moving to Texas, she began having frequent visions. She then settled in Kansas and it was there that she organized the local chapter of the Women's Christian Temperance Union. In 1899, she declared war on liquor and went about smashing up saloons and liquor selling stores with a hatchet. She was arrested repeatedly for her actions and others in the organization soon distanced themselves from 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4233863" cy="5486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1204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60804"/>
                                        </p:tgtEl>
                                        <p:attrNameLst>
                                          <p:attrName>style.visibility</p:attrName>
                                        </p:attrNameLst>
                                      </p:cBhvr>
                                      <p:to>
                                        <p:strVal val="visible"/>
                                      </p:to>
                                    </p:set>
                                    <p:anim calcmode="lin" valueType="num">
                                      <p:cBhvr>
                                        <p:cTn id="7" dur="500" fill="hold"/>
                                        <p:tgtEl>
                                          <p:spTgt spid="46080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6080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6080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60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wctu_logo_thu"/>
          <p:cNvPicPr>
            <a:picLocks noChangeAspect="1" noChangeArrowheads="1"/>
          </p:cNvPicPr>
          <p:nvPr/>
        </p:nvPicPr>
        <p:blipFill>
          <a:blip r:embed="rId2">
            <a:lum bright="76000" contrast="-70000"/>
            <a:extLst>
              <a:ext uri="{28A0092B-C50C-407E-A947-70E740481C1C}">
                <a14:useLocalDpi xmlns:a14="http://schemas.microsoft.com/office/drawing/2010/main" val="0"/>
              </a:ext>
            </a:extLst>
          </a:blip>
          <a:srcRect l="6667" t="4445" r="5000" b="7777"/>
          <a:stretch>
            <a:fillRect/>
          </a:stretch>
        </p:blipFill>
        <p:spPr bwMode="auto">
          <a:xfrm>
            <a:off x="609600" y="4572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WordArt 3"/>
          <p:cNvSpPr>
            <a:spLocks noChangeArrowheads="1" noChangeShapeType="1" noTextEdit="1"/>
          </p:cNvSpPr>
          <p:nvPr/>
        </p:nvSpPr>
        <p:spPr bwMode="auto">
          <a:xfrm>
            <a:off x="381000" y="76200"/>
            <a:ext cx="8382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fontAlgn="base">
              <a:spcBef>
                <a:spcPct val="0"/>
              </a:spcBef>
              <a:spcAft>
                <a:spcPct val="0"/>
              </a:spcAft>
            </a:pPr>
            <a:r>
              <a:rPr lang="en-US" sz="3600" kern="10">
                <a:gradFill rotWithShape="1">
                  <a:gsLst>
                    <a:gs pos="0">
                      <a:srgbClr val="9999FF"/>
                    </a:gs>
                    <a:gs pos="100000">
                      <a:srgbClr val="009999"/>
                    </a:gs>
                  </a:gsLst>
                  <a:lin ang="5400000" scaled="1"/>
                </a:gradFill>
                <a:effectLst>
                  <a:prstShdw prst="shdw17" dist="17961" dir="2700000">
                    <a:srgbClr val="000000"/>
                  </a:prstShdw>
                </a:effectLst>
                <a:latin typeface="Impact"/>
              </a:rPr>
              <a:t>WOMEN'S CHRISTIAN TEMPERANCE UNION</a:t>
            </a:r>
          </a:p>
        </p:txBody>
      </p:sp>
      <p:sp>
        <p:nvSpPr>
          <p:cNvPr id="460804" name="Text Box 4"/>
          <p:cNvSpPr txBox="1">
            <a:spLocks noChangeArrowheads="1"/>
          </p:cNvSpPr>
          <p:nvPr/>
        </p:nvSpPr>
        <p:spPr bwMode="auto">
          <a:xfrm>
            <a:off x="4495800" y="1143000"/>
            <a:ext cx="46482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lnSpc>
                <a:spcPct val="70000"/>
              </a:lnSpc>
              <a:spcBef>
                <a:spcPct val="25000"/>
              </a:spcBef>
              <a:spcAft>
                <a:spcPct val="0"/>
              </a:spcAft>
              <a:buSzPct val="80000"/>
              <a:buFontTx/>
              <a:buBlip>
                <a:blip r:embed="rId3"/>
              </a:buBlip>
            </a:pPr>
            <a:r>
              <a:rPr lang="en-US" sz="3600">
                <a:solidFill>
                  <a:srgbClr val="000000"/>
                </a:solidFill>
                <a:latin typeface="Times New Roman" pitchFamily="18" charset="0"/>
              </a:rPr>
              <a:t>Most successful and well known WCTU reformer was Carrie Nation.</a:t>
            </a:r>
          </a:p>
          <a:p>
            <a:pPr algn="ctr" fontAlgn="base">
              <a:lnSpc>
                <a:spcPct val="70000"/>
              </a:lnSpc>
              <a:spcBef>
                <a:spcPct val="25000"/>
              </a:spcBef>
              <a:spcAft>
                <a:spcPct val="0"/>
              </a:spcAft>
              <a:buSzPct val="80000"/>
              <a:buFontTx/>
              <a:buBlip>
                <a:blip r:embed="rId3"/>
              </a:buBlip>
            </a:pPr>
            <a:endParaRPr lang="en-US" sz="3600">
              <a:solidFill>
                <a:srgbClr val="000000"/>
              </a:solidFill>
              <a:latin typeface="Times New Roman" pitchFamily="18" charset="0"/>
            </a:endParaRPr>
          </a:p>
          <a:p>
            <a:pPr algn="ctr" fontAlgn="base">
              <a:lnSpc>
                <a:spcPct val="70000"/>
              </a:lnSpc>
              <a:spcBef>
                <a:spcPct val="25000"/>
              </a:spcBef>
              <a:spcAft>
                <a:spcPct val="0"/>
              </a:spcAft>
              <a:buSzPct val="80000"/>
              <a:buFontTx/>
              <a:buBlip>
                <a:blip r:embed="rId3"/>
              </a:buBlip>
            </a:pPr>
            <a:r>
              <a:rPr lang="en-US" sz="3600">
                <a:solidFill>
                  <a:srgbClr val="000000"/>
                </a:solidFill>
                <a:latin typeface="Times New Roman" pitchFamily="18" charset="0"/>
              </a:rPr>
              <a:t>She would march into a bar and sing and pray, while smashing bar fixtures and stock with a hatchet. </a:t>
            </a:r>
          </a:p>
          <a:p>
            <a:pPr algn="ctr" fontAlgn="base">
              <a:lnSpc>
                <a:spcPct val="70000"/>
              </a:lnSpc>
              <a:spcBef>
                <a:spcPct val="25000"/>
              </a:spcBef>
              <a:spcAft>
                <a:spcPct val="0"/>
              </a:spcAft>
              <a:buSzPct val="80000"/>
            </a:pPr>
            <a:endParaRPr lang="en-US" sz="3600">
              <a:solidFill>
                <a:srgbClr val="000000"/>
              </a:solidFill>
              <a:latin typeface="Times New Roman" pitchFamily="18" charset="0"/>
            </a:endParaRPr>
          </a:p>
        </p:txBody>
      </p:sp>
      <p:pic>
        <p:nvPicPr>
          <p:cNvPr id="138245" name="Picture 5" descr="Carry Nation is most famous for spearheading the Temperance movement. She came from a troubled background: her mother was mentally ill and her husband was an alcoholic who drank himself to death. She remarried a lawyer named David Nation and soon after moving to Texas, she began having frequent visions. She then settled in Kansas and it was there that she organized the local chapter of the Women's Christian Temperance Union. In 1899, she declared war on liquor and went about smashing up saloons and liquor selling stores with a hatchet. She was arrested repeatedly for her actions and others in the organization soon distanced themselves from 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4233863" cy="5486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1204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60804"/>
                                        </p:tgtEl>
                                        <p:attrNameLst>
                                          <p:attrName>style.visibility</p:attrName>
                                        </p:attrNameLst>
                                      </p:cBhvr>
                                      <p:to>
                                        <p:strVal val="visible"/>
                                      </p:to>
                                    </p:set>
                                    <p:anim calcmode="lin" valueType="num">
                                      <p:cBhvr>
                                        <p:cTn id="7" dur="500" fill="hold"/>
                                        <p:tgtEl>
                                          <p:spTgt spid="46080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6080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6080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60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0"/>
            <a:ext cx="9144000" cy="533400"/>
            <a:chOff x="-3" y="4317"/>
            <a:chExt cx="3460" cy="428"/>
          </a:xfrm>
        </p:grpSpPr>
        <p:grpSp>
          <p:nvGrpSpPr>
            <p:cNvPr id="141359" name="Group 3"/>
            <p:cNvGrpSpPr>
              <a:grpSpLocks/>
            </p:cNvGrpSpPr>
            <p:nvPr/>
          </p:nvGrpSpPr>
          <p:grpSpPr bwMode="auto">
            <a:xfrm>
              <a:off x="0" y="4320"/>
              <a:ext cx="3454" cy="422"/>
              <a:chOff x="0" y="4320"/>
              <a:chExt cx="3454" cy="422"/>
            </a:xfrm>
          </p:grpSpPr>
          <p:sp>
            <p:nvSpPr>
              <p:cNvPr id="192516" name="Rectangle 4"/>
              <p:cNvSpPr>
                <a:spLocks noChangeArrowheads="1"/>
              </p:cNvSpPr>
              <p:nvPr/>
            </p:nvSpPr>
            <p:spPr bwMode="auto">
              <a:xfrm>
                <a:off x="0" y="4320"/>
                <a:ext cx="3454" cy="425"/>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62" name="Group 5"/>
              <p:cNvGrpSpPr>
                <a:grpSpLocks/>
              </p:cNvGrpSpPr>
              <p:nvPr/>
            </p:nvGrpSpPr>
            <p:grpSpPr bwMode="auto">
              <a:xfrm>
                <a:off x="0" y="4320"/>
                <a:ext cx="3454" cy="422"/>
                <a:chOff x="0" y="4320"/>
                <a:chExt cx="3454" cy="422"/>
              </a:xfrm>
            </p:grpSpPr>
            <p:sp>
              <p:nvSpPr>
                <p:cNvPr id="141363" name="Rectangle 6"/>
                <p:cNvSpPr>
                  <a:spLocks noChangeArrowheads="1"/>
                </p:cNvSpPr>
                <p:nvPr/>
              </p:nvSpPr>
              <p:spPr bwMode="auto">
                <a:xfrm>
                  <a:off x="0" y="4320"/>
                  <a:ext cx="3454" cy="42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lnSpc>
                      <a:spcPct val="90000"/>
                    </a:lnSpc>
                    <a:spcBef>
                      <a:spcPct val="0"/>
                    </a:spcBef>
                    <a:spcAft>
                      <a:spcPct val="0"/>
                    </a:spcAft>
                  </a:pPr>
                  <a:r>
                    <a:rPr lang="en-US" sz="3200">
                      <a:solidFill>
                        <a:srgbClr val="FFFFFF"/>
                      </a:solidFill>
                      <a:latin typeface="Arial Black" pitchFamily="34" charset="0"/>
                      <a:cs typeface="Arial" charset="0"/>
                    </a:rPr>
                    <a:t>Progressive Era Federal Legislation</a:t>
                  </a:r>
                  <a:endParaRPr lang="en-US" sz="4800">
                    <a:solidFill>
                      <a:srgbClr val="000000"/>
                    </a:solidFill>
                    <a:latin typeface="Arial Black" pitchFamily="34" charset="0"/>
                  </a:endParaRPr>
                </a:p>
              </p:txBody>
            </p:sp>
            <p:sp>
              <p:nvSpPr>
                <p:cNvPr id="192519" name="Rectangle 7"/>
                <p:cNvSpPr>
                  <a:spLocks noChangeArrowheads="1"/>
                </p:cNvSpPr>
                <p:nvPr/>
              </p:nvSpPr>
              <p:spPr bwMode="auto">
                <a:xfrm>
                  <a:off x="0" y="4320"/>
                  <a:ext cx="3454" cy="425"/>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sp>
          <p:nvSpPr>
            <p:cNvPr id="192520" name="Rectangle 8"/>
            <p:cNvSpPr>
              <a:spLocks noChangeArrowheads="1"/>
            </p:cNvSpPr>
            <p:nvPr/>
          </p:nvSpPr>
          <p:spPr bwMode="auto">
            <a:xfrm>
              <a:off x="-3" y="4317"/>
              <a:ext cx="3460" cy="428"/>
            </a:xfrm>
            <a:prstGeom prst="rect">
              <a:avLst/>
            </a:prstGeom>
            <a:noFill/>
            <a:ln w="9525">
              <a:solidFill>
                <a:srgbClr val="111111"/>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92521" name="Rectangle 9"/>
          <p:cNvSpPr>
            <a:spLocks noChangeArrowheads="1"/>
          </p:cNvSpPr>
          <p:nvPr/>
        </p:nvSpPr>
        <p:spPr bwMode="auto">
          <a:xfrm>
            <a:off x="0" y="-629126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16" name="Group 52"/>
          <p:cNvGrpSpPr>
            <a:grpSpLocks/>
          </p:cNvGrpSpPr>
          <p:nvPr/>
        </p:nvGrpSpPr>
        <p:grpSpPr bwMode="auto">
          <a:xfrm>
            <a:off x="0" y="533400"/>
            <a:ext cx="9144000" cy="6324600"/>
            <a:chOff x="-3" y="4317"/>
            <a:chExt cx="2452" cy="3612"/>
          </a:xfrm>
        </p:grpSpPr>
        <p:grpSp>
          <p:nvGrpSpPr>
            <p:cNvPr id="141317" name="Group 50"/>
            <p:cNvGrpSpPr>
              <a:grpSpLocks/>
            </p:cNvGrpSpPr>
            <p:nvPr/>
          </p:nvGrpSpPr>
          <p:grpSpPr bwMode="auto">
            <a:xfrm>
              <a:off x="0" y="4320"/>
              <a:ext cx="2446" cy="3606"/>
              <a:chOff x="0" y="4320"/>
              <a:chExt cx="2446" cy="3606"/>
            </a:xfrm>
          </p:grpSpPr>
          <p:grpSp>
            <p:nvGrpSpPr>
              <p:cNvPr id="141319" name="Group 21"/>
              <p:cNvGrpSpPr>
                <a:grpSpLocks/>
              </p:cNvGrpSpPr>
              <p:nvPr/>
            </p:nvGrpSpPr>
            <p:grpSpPr bwMode="auto">
              <a:xfrm>
                <a:off x="0" y="4320"/>
                <a:ext cx="765" cy="614"/>
                <a:chOff x="0" y="4320"/>
                <a:chExt cx="765" cy="614"/>
              </a:xfrm>
            </p:grpSpPr>
            <p:sp>
              <p:nvSpPr>
                <p:cNvPr id="192532" name="Rectangle 20"/>
                <p:cNvSpPr>
                  <a:spLocks noChangeArrowheads="1"/>
                </p:cNvSpPr>
                <p:nvPr/>
              </p:nvSpPr>
              <p:spPr bwMode="auto">
                <a:xfrm>
                  <a:off x="0" y="4320"/>
                  <a:ext cx="765" cy="614"/>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56" name="Group 19"/>
                <p:cNvGrpSpPr>
                  <a:grpSpLocks/>
                </p:cNvGrpSpPr>
                <p:nvPr/>
              </p:nvGrpSpPr>
              <p:grpSpPr bwMode="auto">
                <a:xfrm>
                  <a:off x="0" y="4320"/>
                  <a:ext cx="765" cy="614"/>
                  <a:chOff x="0" y="4320"/>
                  <a:chExt cx="765" cy="614"/>
                </a:xfrm>
              </p:grpSpPr>
              <p:sp>
                <p:nvSpPr>
                  <p:cNvPr id="141357" name="Rectangle 10"/>
                  <p:cNvSpPr>
                    <a:spLocks noChangeArrowheads="1"/>
                  </p:cNvSpPr>
                  <p:nvPr/>
                </p:nvSpPr>
                <p:spPr bwMode="auto">
                  <a:xfrm>
                    <a:off x="0" y="4320"/>
                    <a:ext cx="765" cy="6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b="1">
                        <a:solidFill>
                          <a:srgbClr val="000000"/>
                        </a:solidFill>
                        <a:latin typeface="Arial Black" pitchFamily="34" charset="0"/>
                        <a:cs typeface="Arial" charset="0"/>
                      </a:rPr>
                      <a:t>Hepburn Act</a:t>
                    </a:r>
                    <a:br>
                      <a:rPr lang="en-US" sz="2000" b="1">
                        <a:solidFill>
                          <a:srgbClr val="000000"/>
                        </a:solidFill>
                        <a:latin typeface="Arial Black" pitchFamily="34" charset="0"/>
                        <a:cs typeface="Arial" charset="0"/>
                      </a:rPr>
                    </a:br>
                    <a:r>
                      <a:rPr lang="en-US" sz="1600" b="1">
                        <a:solidFill>
                          <a:srgbClr val="000000"/>
                        </a:solidFill>
                        <a:latin typeface="Georgia" pitchFamily="18" charset="0"/>
                        <a:cs typeface="Arial" charset="0"/>
                      </a:rPr>
                      <a:t>(1906)</a:t>
                    </a:r>
                    <a:br>
                      <a:rPr lang="en-US" sz="1600" b="1">
                        <a:solidFill>
                          <a:srgbClr val="000000"/>
                        </a:solidFill>
                        <a:latin typeface="Georgia" pitchFamily="18" charset="0"/>
                        <a:cs typeface="Arial" charset="0"/>
                      </a:rPr>
                    </a:br>
                    <a:r>
                      <a:rPr lang="en-US" sz="1600" b="1">
                        <a:solidFill>
                          <a:srgbClr val="000000"/>
                        </a:solidFill>
                        <a:latin typeface="Georgia" pitchFamily="18" charset="0"/>
                        <a:cs typeface="Arial" charset="0"/>
                      </a:rPr>
                      <a:t>Roosevelt</a:t>
                    </a:r>
                    <a:endParaRPr lang="en-US" sz="3600" b="1">
                      <a:solidFill>
                        <a:srgbClr val="000000"/>
                      </a:solidFill>
                      <a:latin typeface="Georgia" pitchFamily="18" charset="0"/>
                    </a:endParaRPr>
                  </a:p>
                </p:txBody>
              </p:sp>
              <p:sp>
                <p:nvSpPr>
                  <p:cNvPr id="192530" name="Rectangle 18"/>
                  <p:cNvSpPr>
                    <a:spLocks noChangeArrowheads="1"/>
                  </p:cNvSpPr>
                  <p:nvPr/>
                </p:nvSpPr>
                <p:spPr bwMode="auto">
                  <a:xfrm>
                    <a:off x="0" y="4320"/>
                    <a:ext cx="765" cy="61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1320" name="Group 25"/>
              <p:cNvGrpSpPr>
                <a:grpSpLocks/>
              </p:cNvGrpSpPr>
              <p:nvPr/>
            </p:nvGrpSpPr>
            <p:grpSpPr bwMode="auto">
              <a:xfrm>
                <a:off x="765" y="4320"/>
                <a:ext cx="1681" cy="614"/>
                <a:chOff x="765" y="4320"/>
                <a:chExt cx="1681" cy="614"/>
              </a:xfrm>
            </p:grpSpPr>
            <p:sp>
              <p:nvSpPr>
                <p:cNvPr id="192536" name="Rectangle 24"/>
                <p:cNvSpPr>
                  <a:spLocks noChangeArrowheads="1"/>
                </p:cNvSpPr>
                <p:nvPr/>
              </p:nvSpPr>
              <p:spPr bwMode="auto">
                <a:xfrm>
                  <a:off x="765" y="4320"/>
                  <a:ext cx="1681" cy="614"/>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52" name="Group 23"/>
                <p:cNvGrpSpPr>
                  <a:grpSpLocks/>
                </p:cNvGrpSpPr>
                <p:nvPr/>
              </p:nvGrpSpPr>
              <p:grpSpPr bwMode="auto">
                <a:xfrm>
                  <a:off x="765" y="4320"/>
                  <a:ext cx="1681" cy="614"/>
                  <a:chOff x="765" y="4320"/>
                  <a:chExt cx="1681" cy="614"/>
                </a:xfrm>
              </p:grpSpPr>
              <p:sp>
                <p:nvSpPr>
                  <p:cNvPr id="141353" name="Rectangle 11"/>
                  <p:cNvSpPr>
                    <a:spLocks noChangeArrowheads="1"/>
                  </p:cNvSpPr>
                  <p:nvPr/>
                </p:nvSpPr>
                <p:spPr bwMode="auto">
                  <a:xfrm>
                    <a:off x="765" y="4320"/>
                    <a:ext cx="1681" cy="6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lnSpc>
                        <a:spcPct val="90000"/>
                      </a:lnSpc>
                      <a:spcBef>
                        <a:spcPct val="0"/>
                      </a:spcBef>
                      <a:spcAft>
                        <a:spcPct val="0"/>
                      </a:spcAft>
                    </a:pPr>
                    <a:r>
                      <a:rPr lang="en-US" sz="2500">
                        <a:solidFill>
                          <a:srgbClr val="000000"/>
                        </a:solidFill>
                        <a:latin typeface="Arial Black" pitchFamily="34" charset="0"/>
                      </a:rPr>
                      <a:t>Strengthened the Interstate Commerce Commission, allowing it to set maximum railroad rates.</a:t>
                    </a:r>
                    <a:endParaRPr lang="en-US" sz="4800">
                      <a:solidFill>
                        <a:srgbClr val="000000"/>
                      </a:solidFill>
                      <a:latin typeface="Arial Black" pitchFamily="34" charset="0"/>
                    </a:endParaRPr>
                  </a:p>
                </p:txBody>
              </p:sp>
              <p:sp>
                <p:nvSpPr>
                  <p:cNvPr id="192534" name="Rectangle 22"/>
                  <p:cNvSpPr>
                    <a:spLocks noChangeArrowheads="1"/>
                  </p:cNvSpPr>
                  <p:nvPr/>
                </p:nvSpPr>
                <p:spPr bwMode="auto">
                  <a:xfrm>
                    <a:off x="765" y="4320"/>
                    <a:ext cx="1681" cy="61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1321" name="Group 29"/>
              <p:cNvGrpSpPr>
                <a:grpSpLocks/>
              </p:cNvGrpSpPr>
              <p:nvPr/>
            </p:nvGrpSpPr>
            <p:grpSpPr bwMode="auto">
              <a:xfrm>
                <a:off x="0" y="4934"/>
                <a:ext cx="765" cy="1074"/>
                <a:chOff x="0" y="4934"/>
                <a:chExt cx="765" cy="1074"/>
              </a:xfrm>
            </p:grpSpPr>
            <p:sp>
              <p:nvSpPr>
                <p:cNvPr id="192540" name="Rectangle 28"/>
                <p:cNvSpPr>
                  <a:spLocks noChangeArrowheads="1"/>
                </p:cNvSpPr>
                <p:nvPr/>
              </p:nvSpPr>
              <p:spPr bwMode="auto">
                <a:xfrm>
                  <a:off x="0" y="4934"/>
                  <a:ext cx="765" cy="1074"/>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48" name="Group 27"/>
                <p:cNvGrpSpPr>
                  <a:grpSpLocks/>
                </p:cNvGrpSpPr>
                <p:nvPr/>
              </p:nvGrpSpPr>
              <p:grpSpPr bwMode="auto">
                <a:xfrm>
                  <a:off x="0" y="4934"/>
                  <a:ext cx="765" cy="1074"/>
                  <a:chOff x="0" y="4934"/>
                  <a:chExt cx="765" cy="1074"/>
                </a:xfrm>
              </p:grpSpPr>
              <p:sp>
                <p:nvSpPr>
                  <p:cNvPr id="141349" name="Rectangle 12"/>
                  <p:cNvSpPr>
                    <a:spLocks noChangeArrowheads="1"/>
                  </p:cNvSpPr>
                  <p:nvPr/>
                </p:nvSpPr>
                <p:spPr bwMode="auto">
                  <a:xfrm>
                    <a:off x="0" y="4934"/>
                    <a:ext cx="765" cy="10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b="1">
                        <a:solidFill>
                          <a:srgbClr val="0000CC"/>
                        </a:solidFill>
                        <a:latin typeface="Arial Black" pitchFamily="34" charset="0"/>
                        <a:cs typeface="Arial" charset="0"/>
                      </a:rPr>
                      <a:t>Federal Reserve Act</a:t>
                    </a:r>
                    <a:br>
                      <a:rPr lang="en-US" sz="2000" b="1">
                        <a:solidFill>
                          <a:srgbClr val="0000CC"/>
                        </a:solidFill>
                        <a:latin typeface="Arial Black" pitchFamily="34" charset="0"/>
                        <a:cs typeface="Arial" charset="0"/>
                      </a:rPr>
                    </a:br>
                    <a:r>
                      <a:rPr lang="en-US" sz="1600" b="1">
                        <a:solidFill>
                          <a:srgbClr val="0000CC"/>
                        </a:solidFill>
                        <a:latin typeface="Georgia" pitchFamily="18" charset="0"/>
                        <a:cs typeface="Arial" charset="0"/>
                      </a:rPr>
                      <a:t>(1913)</a:t>
                    </a:r>
                    <a:br>
                      <a:rPr lang="en-US" sz="1600" b="1">
                        <a:solidFill>
                          <a:srgbClr val="0000CC"/>
                        </a:solidFill>
                        <a:latin typeface="Georgia" pitchFamily="18" charset="0"/>
                        <a:cs typeface="Arial" charset="0"/>
                      </a:rPr>
                    </a:br>
                    <a:r>
                      <a:rPr lang="en-US" sz="1600" b="1">
                        <a:solidFill>
                          <a:srgbClr val="0000CC"/>
                        </a:solidFill>
                        <a:latin typeface="Georgia" pitchFamily="18" charset="0"/>
                        <a:cs typeface="Arial" charset="0"/>
                      </a:rPr>
                      <a:t>Wilson</a:t>
                    </a:r>
                    <a:endParaRPr lang="en-US" sz="1600" b="1">
                      <a:solidFill>
                        <a:srgbClr val="0000CC"/>
                      </a:solidFill>
                      <a:latin typeface="Georgia" pitchFamily="18" charset="0"/>
                    </a:endParaRPr>
                  </a:p>
                </p:txBody>
              </p:sp>
              <p:sp>
                <p:nvSpPr>
                  <p:cNvPr id="192538" name="Rectangle 26"/>
                  <p:cNvSpPr>
                    <a:spLocks noChangeArrowheads="1"/>
                  </p:cNvSpPr>
                  <p:nvPr/>
                </p:nvSpPr>
                <p:spPr bwMode="auto">
                  <a:xfrm>
                    <a:off x="0" y="4934"/>
                    <a:ext cx="765" cy="107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1322" name="Group 33"/>
              <p:cNvGrpSpPr>
                <a:grpSpLocks/>
              </p:cNvGrpSpPr>
              <p:nvPr/>
            </p:nvGrpSpPr>
            <p:grpSpPr bwMode="auto">
              <a:xfrm>
                <a:off x="765" y="4934"/>
                <a:ext cx="1681" cy="1074"/>
                <a:chOff x="765" y="4934"/>
                <a:chExt cx="1681" cy="1074"/>
              </a:xfrm>
            </p:grpSpPr>
            <p:sp>
              <p:nvSpPr>
                <p:cNvPr id="192544" name="Rectangle 32"/>
                <p:cNvSpPr>
                  <a:spLocks noChangeArrowheads="1"/>
                </p:cNvSpPr>
                <p:nvPr/>
              </p:nvSpPr>
              <p:spPr bwMode="auto">
                <a:xfrm>
                  <a:off x="765" y="4934"/>
                  <a:ext cx="1681" cy="1074"/>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44" name="Group 31"/>
                <p:cNvGrpSpPr>
                  <a:grpSpLocks/>
                </p:cNvGrpSpPr>
                <p:nvPr/>
              </p:nvGrpSpPr>
              <p:grpSpPr bwMode="auto">
                <a:xfrm>
                  <a:off x="765" y="4934"/>
                  <a:ext cx="1681" cy="1074"/>
                  <a:chOff x="765" y="4934"/>
                  <a:chExt cx="1681" cy="1074"/>
                </a:xfrm>
              </p:grpSpPr>
              <p:sp>
                <p:nvSpPr>
                  <p:cNvPr id="141345" name="Rectangle 13"/>
                  <p:cNvSpPr>
                    <a:spLocks noChangeArrowheads="1"/>
                  </p:cNvSpPr>
                  <p:nvPr/>
                </p:nvSpPr>
                <p:spPr bwMode="auto">
                  <a:xfrm>
                    <a:off x="765" y="4934"/>
                    <a:ext cx="1681" cy="10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lnSpc>
                        <a:spcPct val="90000"/>
                      </a:lnSpc>
                      <a:spcBef>
                        <a:spcPct val="0"/>
                      </a:spcBef>
                      <a:spcAft>
                        <a:spcPct val="0"/>
                      </a:spcAft>
                    </a:pPr>
                    <a:endParaRPr lang="en-US" sz="2000">
                      <a:solidFill>
                        <a:srgbClr val="000000"/>
                      </a:solidFill>
                      <a:latin typeface="Arial Black" pitchFamily="34" charset="0"/>
                    </a:endParaRPr>
                  </a:p>
                  <a:p>
                    <a:pPr algn="ctr" eaLnBrk="0" fontAlgn="base" hangingPunct="0">
                      <a:lnSpc>
                        <a:spcPct val="90000"/>
                      </a:lnSpc>
                      <a:spcBef>
                        <a:spcPct val="0"/>
                      </a:spcBef>
                      <a:spcAft>
                        <a:spcPct val="0"/>
                      </a:spcAft>
                    </a:pPr>
                    <a:r>
                      <a:rPr lang="en-US" sz="2000">
                        <a:solidFill>
                          <a:srgbClr val="000000"/>
                        </a:solidFill>
                        <a:latin typeface="Arial Black" pitchFamily="34" charset="0"/>
                      </a:rPr>
                      <a:t>Created 12 district Federal Reserve Banks, each able to issue new currency and loan member banks funds at the prime interest rate, as established by the Federal Reserve Board.</a:t>
                    </a:r>
                  </a:p>
                </p:txBody>
              </p:sp>
              <p:sp>
                <p:nvSpPr>
                  <p:cNvPr id="192542" name="Rectangle 30"/>
                  <p:cNvSpPr>
                    <a:spLocks noChangeArrowheads="1"/>
                  </p:cNvSpPr>
                  <p:nvPr/>
                </p:nvSpPr>
                <p:spPr bwMode="auto">
                  <a:xfrm>
                    <a:off x="765" y="4934"/>
                    <a:ext cx="1681" cy="107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1323" name="Group 37"/>
              <p:cNvGrpSpPr>
                <a:grpSpLocks/>
              </p:cNvGrpSpPr>
              <p:nvPr/>
            </p:nvGrpSpPr>
            <p:grpSpPr bwMode="auto">
              <a:xfrm>
                <a:off x="0" y="6008"/>
                <a:ext cx="765" cy="1074"/>
                <a:chOff x="0" y="6008"/>
                <a:chExt cx="765" cy="1074"/>
              </a:xfrm>
            </p:grpSpPr>
            <p:sp>
              <p:nvSpPr>
                <p:cNvPr id="192548" name="Rectangle 36"/>
                <p:cNvSpPr>
                  <a:spLocks noChangeArrowheads="1"/>
                </p:cNvSpPr>
                <p:nvPr/>
              </p:nvSpPr>
              <p:spPr bwMode="auto">
                <a:xfrm>
                  <a:off x="0" y="6008"/>
                  <a:ext cx="765" cy="1074"/>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40" name="Group 35"/>
                <p:cNvGrpSpPr>
                  <a:grpSpLocks/>
                </p:cNvGrpSpPr>
                <p:nvPr/>
              </p:nvGrpSpPr>
              <p:grpSpPr bwMode="auto">
                <a:xfrm>
                  <a:off x="0" y="6008"/>
                  <a:ext cx="765" cy="1074"/>
                  <a:chOff x="0" y="6008"/>
                  <a:chExt cx="765" cy="1074"/>
                </a:xfrm>
              </p:grpSpPr>
              <p:sp>
                <p:nvSpPr>
                  <p:cNvPr id="141341" name="Rectangle 14"/>
                  <p:cNvSpPr>
                    <a:spLocks noChangeArrowheads="1"/>
                  </p:cNvSpPr>
                  <p:nvPr/>
                </p:nvSpPr>
                <p:spPr bwMode="auto">
                  <a:xfrm>
                    <a:off x="0" y="6008"/>
                    <a:ext cx="765" cy="10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b="1">
                        <a:solidFill>
                          <a:srgbClr val="0000CC"/>
                        </a:solidFill>
                        <a:latin typeface="Arial Black" pitchFamily="34" charset="0"/>
                        <a:cs typeface="Arial" charset="0"/>
                      </a:rPr>
                      <a:t>Clayton Antitrust Act</a:t>
                    </a:r>
                    <a:br>
                      <a:rPr lang="en-US" sz="2000" b="1">
                        <a:solidFill>
                          <a:srgbClr val="0000CC"/>
                        </a:solidFill>
                        <a:latin typeface="Arial Black" pitchFamily="34" charset="0"/>
                        <a:cs typeface="Arial" charset="0"/>
                      </a:rPr>
                    </a:br>
                    <a:r>
                      <a:rPr lang="en-US" sz="1600" b="1">
                        <a:solidFill>
                          <a:srgbClr val="0000CC"/>
                        </a:solidFill>
                        <a:latin typeface="Georgia" pitchFamily="18" charset="0"/>
                        <a:cs typeface="Arial" charset="0"/>
                      </a:rPr>
                      <a:t>(1914)</a:t>
                    </a:r>
                    <a:br>
                      <a:rPr lang="en-US" sz="1600" b="1">
                        <a:solidFill>
                          <a:srgbClr val="0000CC"/>
                        </a:solidFill>
                        <a:latin typeface="Georgia" pitchFamily="18" charset="0"/>
                        <a:cs typeface="Arial" charset="0"/>
                      </a:rPr>
                    </a:br>
                    <a:r>
                      <a:rPr lang="en-US" sz="1600" b="1">
                        <a:solidFill>
                          <a:srgbClr val="0000CC"/>
                        </a:solidFill>
                        <a:latin typeface="Georgia" pitchFamily="18" charset="0"/>
                        <a:cs typeface="Arial" charset="0"/>
                      </a:rPr>
                      <a:t>Wilson</a:t>
                    </a:r>
                    <a:endParaRPr lang="en-US" sz="1600" b="1">
                      <a:solidFill>
                        <a:srgbClr val="0000CC"/>
                      </a:solidFill>
                      <a:latin typeface="Georgia" pitchFamily="18" charset="0"/>
                    </a:endParaRPr>
                  </a:p>
                </p:txBody>
              </p:sp>
              <p:sp>
                <p:nvSpPr>
                  <p:cNvPr id="192546" name="Rectangle 34"/>
                  <p:cNvSpPr>
                    <a:spLocks noChangeArrowheads="1"/>
                  </p:cNvSpPr>
                  <p:nvPr/>
                </p:nvSpPr>
                <p:spPr bwMode="auto">
                  <a:xfrm>
                    <a:off x="0" y="6008"/>
                    <a:ext cx="765" cy="107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1324" name="Group 41"/>
              <p:cNvGrpSpPr>
                <a:grpSpLocks/>
              </p:cNvGrpSpPr>
              <p:nvPr/>
            </p:nvGrpSpPr>
            <p:grpSpPr bwMode="auto">
              <a:xfrm>
                <a:off x="765" y="6008"/>
                <a:ext cx="1681" cy="1074"/>
                <a:chOff x="765" y="6008"/>
                <a:chExt cx="1681" cy="1074"/>
              </a:xfrm>
            </p:grpSpPr>
            <p:sp>
              <p:nvSpPr>
                <p:cNvPr id="192552" name="Rectangle 40"/>
                <p:cNvSpPr>
                  <a:spLocks noChangeArrowheads="1"/>
                </p:cNvSpPr>
                <p:nvPr/>
              </p:nvSpPr>
              <p:spPr bwMode="auto">
                <a:xfrm>
                  <a:off x="765" y="6008"/>
                  <a:ext cx="1681" cy="1074"/>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36" name="Group 39"/>
                <p:cNvGrpSpPr>
                  <a:grpSpLocks/>
                </p:cNvGrpSpPr>
                <p:nvPr/>
              </p:nvGrpSpPr>
              <p:grpSpPr bwMode="auto">
                <a:xfrm>
                  <a:off x="765" y="6008"/>
                  <a:ext cx="1681" cy="1074"/>
                  <a:chOff x="765" y="6008"/>
                  <a:chExt cx="1681" cy="1074"/>
                </a:xfrm>
              </p:grpSpPr>
              <p:sp>
                <p:nvSpPr>
                  <p:cNvPr id="141337" name="Rectangle 15"/>
                  <p:cNvSpPr>
                    <a:spLocks noChangeArrowheads="1"/>
                  </p:cNvSpPr>
                  <p:nvPr/>
                </p:nvSpPr>
                <p:spPr bwMode="auto">
                  <a:xfrm>
                    <a:off x="765" y="6008"/>
                    <a:ext cx="1681" cy="10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100">
                        <a:solidFill>
                          <a:srgbClr val="000000"/>
                        </a:solidFill>
                        <a:latin typeface="Arial Black" pitchFamily="34" charset="0"/>
                      </a:rPr>
                      <a:t>Strengthened the Sherman Antitrust Act by outlawing the creation of a monopoly through any means, and stated that unions were not subject to antitrust legislation.</a:t>
                    </a:r>
                    <a:endParaRPr lang="en-US" sz="4400">
                      <a:solidFill>
                        <a:srgbClr val="000000"/>
                      </a:solidFill>
                      <a:latin typeface="Arial Black" pitchFamily="34" charset="0"/>
                    </a:endParaRPr>
                  </a:p>
                </p:txBody>
              </p:sp>
              <p:sp>
                <p:nvSpPr>
                  <p:cNvPr id="192550" name="Rectangle 38"/>
                  <p:cNvSpPr>
                    <a:spLocks noChangeArrowheads="1"/>
                  </p:cNvSpPr>
                  <p:nvPr/>
                </p:nvSpPr>
                <p:spPr bwMode="auto">
                  <a:xfrm>
                    <a:off x="765" y="6008"/>
                    <a:ext cx="1681" cy="107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1325" name="Group 45"/>
              <p:cNvGrpSpPr>
                <a:grpSpLocks/>
              </p:cNvGrpSpPr>
              <p:nvPr/>
            </p:nvGrpSpPr>
            <p:grpSpPr bwMode="auto">
              <a:xfrm>
                <a:off x="0" y="7082"/>
                <a:ext cx="765" cy="844"/>
                <a:chOff x="0" y="7082"/>
                <a:chExt cx="765" cy="844"/>
              </a:xfrm>
            </p:grpSpPr>
            <p:sp>
              <p:nvSpPr>
                <p:cNvPr id="192556" name="Rectangle 44"/>
                <p:cNvSpPr>
                  <a:spLocks noChangeArrowheads="1"/>
                </p:cNvSpPr>
                <p:nvPr/>
              </p:nvSpPr>
              <p:spPr bwMode="auto">
                <a:xfrm>
                  <a:off x="0" y="7082"/>
                  <a:ext cx="765" cy="844"/>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32" name="Group 43"/>
                <p:cNvGrpSpPr>
                  <a:grpSpLocks/>
                </p:cNvGrpSpPr>
                <p:nvPr/>
              </p:nvGrpSpPr>
              <p:grpSpPr bwMode="auto">
                <a:xfrm>
                  <a:off x="0" y="7082"/>
                  <a:ext cx="765" cy="844"/>
                  <a:chOff x="0" y="7082"/>
                  <a:chExt cx="765" cy="844"/>
                </a:xfrm>
              </p:grpSpPr>
              <p:sp>
                <p:nvSpPr>
                  <p:cNvPr id="141333" name="Rectangle 16"/>
                  <p:cNvSpPr>
                    <a:spLocks noChangeArrowheads="1"/>
                  </p:cNvSpPr>
                  <p:nvPr/>
                </p:nvSpPr>
                <p:spPr bwMode="auto">
                  <a:xfrm>
                    <a:off x="0" y="7082"/>
                    <a:ext cx="765" cy="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b="1">
                        <a:solidFill>
                          <a:srgbClr val="0000CC"/>
                        </a:solidFill>
                        <a:latin typeface="Arial Black" pitchFamily="34" charset="0"/>
                        <a:cs typeface="Arial" charset="0"/>
                      </a:rPr>
                      <a:t>Federal Trade Act</a:t>
                    </a:r>
                    <a:br>
                      <a:rPr lang="en-US" sz="2000" b="1">
                        <a:solidFill>
                          <a:srgbClr val="0000CC"/>
                        </a:solidFill>
                        <a:latin typeface="Arial Black" pitchFamily="34" charset="0"/>
                        <a:cs typeface="Arial" charset="0"/>
                      </a:rPr>
                    </a:br>
                    <a:r>
                      <a:rPr lang="en-US" sz="1600" b="1">
                        <a:solidFill>
                          <a:srgbClr val="0000CC"/>
                        </a:solidFill>
                        <a:latin typeface="Georgia" pitchFamily="18" charset="0"/>
                        <a:cs typeface="Arial" charset="0"/>
                      </a:rPr>
                      <a:t>(1914)</a:t>
                    </a:r>
                    <a:br>
                      <a:rPr lang="en-US" sz="1600" b="1">
                        <a:solidFill>
                          <a:srgbClr val="0000CC"/>
                        </a:solidFill>
                        <a:latin typeface="Georgia" pitchFamily="18" charset="0"/>
                        <a:cs typeface="Arial" charset="0"/>
                      </a:rPr>
                    </a:br>
                    <a:r>
                      <a:rPr lang="en-US" sz="1600" b="1">
                        <a:solidFill>
                          <a:srgbClr val="0000CC"/>
                        </a:solidFill>
                        <a:latin typeface="Georgia" pitchFamily="18" charset="0"/>
                        <a:cs typeface="Arial" charset="0"/>
                      </a:rPr>
                      <a:t>Wilson</a:t>
                    </a:r>
                    <a:endParaRPr lang="en-US" sz="1600" b="1">
                      <a:solidFill>
                        <a:srgbClr val="0000CC"/>
                      </a:solidFill>
                      <a:latin typeface="Georgia" pitchFamily="18" charset="0"/>
                    </a:endParaRPr>
                  </a:p>
                </p:txBody>
              </p:sp>
              <p:sp>
                <p:nvSpPr>
                  <p:cNvPr id="192554" name="Rectangle 42"/>
                  <p:cNvSpPr>
                    <a:spLocks noChangeArrowheads="1"/>
                  </p:cNvSpPr>
                  <p:nvPr/>
                </p:nvSpPr>
                <p:spPr bwMode="auto">
                  <a:xfrm>
                    <a:off x="0" y="7082"/>
                    <a:ext cx="765" cy="84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1326" name="Group 49"/>
              <p:cNvGrpSpPr>
                <a:grpSpLocks/>
              </p:cNvGrpSpPr>
              <p:nvPr/>
            </p:nvGrpSpPr>
            <p:grpSpPr bwMode="auto">
              <a:xfrm>
                <a:off x="765" y="7082"/>
                <a:ext cx="1681" cy="844"/>
                <a:chOff x="765" y="7082"/>
                <a:chExt cx="1681" cy="844"/>
              </a:xfrm>
            </p:grpSpPr>
            <p:sp>
              <p:nvSpPr>
                <p:cNvPr id="192560" name="Rectangle 48"/>
                <p:cNvSpPr>
                  <a:spLocks noChangeArrowheads="1"/>
                </p:cNvSpPr>
                <p:nvPr/>
              </p:nvSpPr>
              <p:spPr bwMode="auto">
                <a:xfrm>
                  <a:off x="765" y="7082"/>
                  <a:ext cx="1681" cy="844"/>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1328" name="Group 47"/>
                <p:cNvGrpSpPr>
                  <a:grpSpLocks/>
                </p:cNvGrpSpPr>
                <p:nvPr/>
              </p:nvGrpSpPr>
              <p:grpSpPr bwMode="auto">
                <a:xfrm>
                  <a:off x="765" y="7082"/>
                  <a:ext cx="1681" cy="844"/>
                  <a:chOff x="765" y="7082"/>
                  <a:chExt cx="1681" cy="844"/>
                </a:xfrm>
              </p:grpSpPr>
              <p:sp>
                <p:nvSpPr>
                  <p:cNvPr id="141329" name="Rectangle 17"/>
                  <p:cNvSpPr>
                    <a:spLocks noChangeArrowheads="1"/>
                  </p:cNvSpPr>
                  <p:nvPr/>
                </p:nvSpPr>
                <p:spPr bwMode="auto">
                  <a:xfrm>
                    <a:off x="765" y="7082"/>
                    <a:ext cx="1681" cy="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000">
                        <a:solidFill>
                          <a:srgbClr val="000000"/>
                        </a:solidFill>
                        <a:latin typeface="Arial Black" pitchFamily="34" charset="0"/>
                      </a:rPr>
                      <a:t>Established the Federal Trade Commission, charged with investigating unfair business practices including monopolistic activity and inaccurate product labeling.</a:t>
                    </a:r>
                  </a:p>
                </p:txBody>
              </p:sp>
              <p:sp>
                <p:nvSpPr>
                  <p:cNvPr id="192558" name="Rectangle 46"/>
                  <p:cNvSpPr>
                    <a:spLocks noChangeArrowheads="1"/>
                  </p:cNvSpPr>
                  <p:nvPr/>
                </p:nvSpPr>
                <p:spPr bwMode="auto">
                  <a:xfrm>
                    <a:off x="765" y="7082"/>
                    <a:ext cx="1681" cy="84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sp>
          <p:nvSpPr>
            <p:cNvPr id="192563" name="Rectangle 51"/>
            <p:cNvSpPr>
              <a:spLocks noChangeArrowheads="1"/>
            </p:cNvSpPr>
            <p:nvPr/>
          </p:nvSpPr>
          <p:spPr bwMode="auto">
            <a:xfrm>
              <a:off x="-3" y="4317"/>
              <a:ext cx="2452" cy="3612"/>
            </a:xfrm>
            <a:prstGeom prst="rect">
              <a:avLst/>
            </a:prstGeom>
            <a:noFill/>
            <a:ln w="9525">
              <a:solidFill>
                <a:srgbClr val="111111"/>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458685241"/>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ChangeArrowheads="1"/>
          </p:cNvSpPr>
          <p:nvPr/>
        </p:nvSpPr>
        <p:spPr bwMode="auto">
          <a:xfrm>
            <a:off x="0" y="-5073650"/>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39" name="Group 3"/>
          <p:cNvGrpSpPr>
            <a:grpSpLocks/>
          </p:cNvGrpSpPr>
          <p:nvPr/>
        </p:nvGrpSpPr>
        <p:grpSpPr bwMode="auto">
          <a:xfrm>
            <a:off x="0" y="685800"/>
            <a:ext cx="9144000" cy="6172200"/>
            <a:chOff x="-3" y="4317"/>
            <a:chExt cx="2452" cy="2078"/>
          </a:xfrm>
        </p:grpSpPr>
        <p:grpSp>
          <p:nvGrpSpPr>
            <p:cNvPr id="142350" name="Group 4"/>
            <p:cNvGrpSpPr>
              <a:grpSpLocks/>
            </p:cNvGrpSpPr>
            <p:nvPr/>
          </p:nvGrpSpPr>
          <p:grpSpPr bwMode="auto">
            <a:xfrm>
              <a:off x="0" y="4320"/>
              <a:ext cx="2446" cy="2072"/>
              <a:chOff x="0" y="4320"/>
              <a:chExt cx="2446" cy="2072"/>
            </a:xfrm>
          </p:grpSpPr>
          <p:grpSp>
            <p:nvGrpSpPr>
              <p:cNvPr id="142352" name="Group 5"/>
              <p:cNvGrpSpPr>
                <a:grpSpLocks/>
              </p:cNvGrpSpPr>
              <p:nvPr/>
            </p:nvGrpSpPr>
            <p:grpSpPr bwMode="auto">
              <a:xfrm>
                <a:off x="0" y="4320"/>
                <a:ext cx="484" cy="518"/>
                <a:chOff x="0" y="4320"/>
                <a:chExt cx="484" cy="518"/>
              </a:xfrm>
            </p:grpSpPr>
            <p:sp>
              <p:nvSpPr>
                <p:cNvPr id="373766" name="Rectangle 6"/>
                <p:cNvSpPr>
                  <a:spLocks noChangeArrowheads="1"/>
                </p:cNvSpPr>
                <p:nvPr/>
              </p:nvSpPr>
              <p:spPr bwMode="auto">
                <a:xfrm>
                  <a:off x="0" y="4320"/>
                  <a:ext cx="484" cy="51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89" name="Group 7"/>
                <p:cNvGrpSpPr>
                  <a:grpSpLocks/>
                </p:cNvGrpSpPr>
                <p:nvPr/>
              </p:nvGrpSpPr>
              <p:grpSpPr bwMode="auto">
                <a:xfrm>
                  <a:off x="0" y="4320"/>
                  <a:ext cx="484" cy="518"/>
                  <a:chOff x="0" y="4320"/>
                  <a:chExt cx="484" cy="518"/>
                </a:xfrm>
              </p:grpSpPr>
              <p:sp>
                <p:nvSpPr>
                  <p:cNvPr id="142390" name="Rectangle 8"/>
                  <p:cNvSpPr>
                    <a:spLocks noChangeArrowheads="1"/>
                  </p:cNvSpPr>
                  <p:nvPr/>
                </p:nvSpPr>
                <p:spPr bwMode="auto">
                  <a:xfrm>
                    <a:off x="0" y="4320"/>
                    <a:ext cx="484"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000">
                      <a:solidFill>
                        <a:srgbClr val="000000"/>
                      </a:solidFill>
                      <a:latin typeface="Arial Black" pitchFamily="34" charset="0"/>
                      <a:cs typeface="Arial" charset="0"/>
                    </a:endParaRPr>
                  </a:p>
                  <a:p>
                    <a:pPr algn="ctr" eaLnBrk="0" fontAlgn="base" hangingPunct="0">
                      <a:spcBef>
                        <a:spcPct val="0"/>
                      </a:spcBef>
                      <a:spcAft>
                        <a:spcPct val="0"/>
                      </a:spcAft>
                    </a:pPr>
                    <a:r>
                      <a:rPr lang="en-US" sz="2000">
                        <a:solidFill>
                          <a:srgbClr val="0000CC"/>
                        </a:solidFill>
                        <a:latin typeface="Arial Black" pitchFamily="34" charset="0"/>
                        <a:cs typeface="Arial" charset="0"/>
                      </a:rPr>
                      <a:t>Underwood Tariff</a:t>
                    </a:r>
                    <a:br>
                      <a:rPr lang="en-US" sz="2000">
                        <a:solidFill>
                          <a:srgbClr val="0000CC"/>
                        </a:solidFill>
                        <a:latin typeface="Arial Black" pitchFamily="34" charset="0"/>
                        <a:cs typeface="Arial" charset="0"/>
                      </a:rPr>
                    </a:br>
                    <a:r>
                      <a:rPr lang="en-US" sz="1600" b="1">
                        <a:solidFill>
                          <a:srgbClr val="0000CC"/>
                        </a:solidFill>
                        <a:latin typeface="Georgia" pitchFamily="18" charset="0"/>
                        <a:cs typeface="Arial" charset="0"/>
                      </a:rPr>
                      <a:t>1913</a:t>
                    </a:r>
                    <a:br>
                      <a:rPr lang="en-US" sz="1600" b="1">
                        <a:solidFill>
                          <a:srgbClr val="0000CC"/>
                        </a:solidFill>
                        <a:latin typeface="Georgia" pitchFamily="18" charset="0"/>
                        <a:cs typeface="Arial" charset="0"/>
                      </a:rPr>
                    </a:br>
                    <a:r>
                      <a:rPr lang="en-US" sz="1600" b="1">
                        <a:solidFill>
                          <a:srgbClr val="0000CC"/>
                        </a:solidFill>
                        <a:latin typeface="Georgia" pitchFamily="18" charset="0"/>
                        <a:cs typeface="Arial" charset="0"/>
                      </a:rPr>
                      <a:t>Wilson</a:t>
                    </a:r>
                    <a:endParaRPr lang="en-US" sz="1600" b="1">
                      <a:solidFill>
                        <a:srgbClr val="0000CC"/>
                      </a:solidFill>
                      <a:latin typeface="Georgia" pitchFamily="18" charset="0"/>
                    </a:endParaRPr>
                  </a:p>
                </p:txBody>
              </p:sp>
              <p:sp>
                <p:nvSpPr>
                  <p:cNvPr id="373769" name="Rectangle 9"/>
                  <p:cNvSpPr>
                    <a:spLocks noChangeArrowheads="1"/>
                  </p:cNvSpPr>
                  <p:nvPr/>
                </p:nvSpPr>
                <p:spPr bwMode="auto">
                  <a:xfrm>
                    <a:off x="0" y="4320"/>
                    <a:ext cx="484" cy="51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2353" name="Group 10"/>
              <p:cNvGrpSpPr>
                <a:grpSpLocks/>
              </p:cNvGrpSpPr>
              <p:nvPr/>
            </p:nvGrpSpPr>
            <p:grpSpPr bwMode="auto">
              <a:xfrm>
                <a:off x="484" y="4320"/>
                <a:ext cx="1962" cy="518"/>
                <a:chOff x="484" y="4320"/>
                <a:chExt cx="1962" cy="518"/>
              </a:xfrm>
            </p:grpSpPr>
            <p:sp>
              <p:nvSpPr>
                <p:cNvPr id="373771" name="Rectangle 11"/>
                <p:cNvSpPr>
                  <a:spLocks noChangeArrowheads="1"/>
                </p:cNvSpPr>
                <p:nvPr/>
              </p:nvSpPr>
              <p:spPr bwMode="auto">
                <a:xfrm>
                  <a:off x="484" y="4320"/>
                  <a:ext cx="1962" cy="51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85" name="Group 12"/>
                <p:cNvGrpSpPr>
                  <a:grpSpLocks/>
                </p:cNvGrpSpPr>
                <p:nvPr/>
              </p:nvGrpSpPr>
              <p:grpSpPr bwMode="auto">
                <a:xfrm>
                  <a:off x="484" y="4320"/>
                  <a:ext cx="1962" cy="518"/>
                  <a:chOff x="484" y="4320"/>
                  <a:chExt cx="1962" cy="518"/>
                </a:xfrm>
              </p:grpSpPr>
              <p:sp>
                <p:nvSpPr>
                  <p:cNvPr id="142386" name="Rectangle 13"/>
                  <p:cNvSpPr>
                    <a:spLocks noChangeArrowheads="1"/>
                  </p:cNvSpPr>
                  <p:nvPr/>
                </p:nvSpPr>
                <p:spPr bwMode="auto">
                  <a:xfrm>
                    <a:off x="484" y="4320"/>
                    <a:ext cx="1962"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b="1">
                        <a:solidFill>
                          <a:srgbClr val="000000"/>
                        </a:solidFill>
                        <a:latin typeface="Arial" charset="0"/>
                        <a:cs typeface="Times New Roman" pitchFamily="18" charset="0"/>
                      </a:rPr>
                      <a:t>Substantially reduced import fees and enacted a graduated income tax (under the approval of the recent 16</a:t>
                    </a:r>
                    <a:r>
                      <a:rPr lang="en-US" sz="2400" b="1" baseline="30000">
                        <a:solidFill>
                          <a:srgbClr val="000000"/>
                        </a:solidFill>
                        <a:latin typeface="Arial" charset="0"/>
                        <a:cs typeface="Times New Roman" pitchFamily="18" charset="0"/>
                      </a:rPr>
                      <a:t>th</a:t>
                    </a:r>
                    <a:r>
                      <a:rPr lang="en-US" sz="2400" b="1">
                        <a:solidFill>
                          <a:srgbClr val="000000"/>
                        </a:solidFill>
                        <a:latin typeface="Arial" charset="0"/>
                        <a:cs typeface="Times New Roman" pitchFamily="18" charset="0"/>
                      </a:rPr>
                      <a:t> Amendment</a:t>
                    </a:r>
                    <a:r>
                      <a:rPr lang="en-US" sz="2400" b="1">
                        <a:solidFill>
                          <a:srgbClr val="000000"/>
                        </a:solidFill>
                        <a:latin typeface="Arial" charset="0"/>
                      </a:rPr>
                      <a:t> </a:t>
                    </a:r>
                  </a:p>
                </p:txBody>
              </p:sp>
              <p:sp>
                <p:nvSpPr>
                  <p:cNvPr id="373774" name="Rectangle 14"/>
                  <p:cNvSpPr>
                    <a:spLocks noChangeArrowheads="1"/>
                  </p:cNvSpPr>
                  <p:nvPr/>
                </p:nvSpPr>
                <p:spPr bwMode="auto">
                  <a:xfrm>
                    <a:off x="484" y="4320"/>
                    <a:ext cx="1962" cy="51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2354" name="Group 15"/>
              <p:cNvGrpSpPr>
                <a:grpSpLocks/>
              </p:cNvGrpSpPr>
              <p:nvPr/>
            </p:nvGrpSpPr>
            <p:grpSpPr bwMode="auto">
              <a:xfrm>
                <a:off x="0" y="4838"/>
                <a:ext cx="484" cy="518"/>
                <a:chOff x="0" y="4838"/>
                <a:chExt cx="484" cy="518"/>
              </a:xfrm>
            </p:grpSpPr>
            <p:sp>
              <p:nvSpPr>
                <p:cNvPr id="373776" name="Rectangle 16"/>
                <p:cNvSpPr>
                  <a:spLocks noChangeArrowheads="1"/>
                </p:cNvSpPr>
                <p:nvPr/>
              </p:nvSpPr>
              <p:spPr bwMode="auto">
                <a:xfrm>
                  <a:off x="0" y="4838"/>
                  <a:ext cx="484" cy="51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81" name="Group 17"/>
                <p:cNvGrpSpPr>
                  <a:grpSpLocks/>
                </p:cNvGrpSpPr>
                <p:nvPr/>
              </p:nvGrpSpPr>
              <p:grpSpPr bwMode="auto">
                <a:xfrm>
                  <a:off x="0" y="4838"/>
                  <a:ext cx="484" cy="518"/>
                  <a:chOff x="0" y="4838"/>
                  <a:chExt cx="484" cy="518"/>
                </a:xfrm>
              </p:grpSpPr>
              <p:sp>
                <p:nvSpPr>
                  <p:cNvPr id="142382" name="Rectangle 18"/>
                  <p:cNvSpPr>
                    <a:spLocks noChangeArrowheads="1"/>
                  </p:cNvSpPr>
                  <p:nvPr/>
                </p:nvSpPr>
                <p:spPr bwMode="auto">
                  <a:xfrm>
                    <a:off x="0" y="4838"/>
                    <a:ext cx="484"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lnSpc>
                        <a:spcPct val="80000"/>
                      </a:lnSpc>
                      <a:spcBef>
                        <a:spcPct val="30000"/>
                      </a:spcBef>
                      <a:spcAft>
                        <a:spcPct val="0"/>
                      </a:spcAft>
                    </a:pPr>
                    <a:r>
                      <a:rPr lang="en-US" sz="2000">
                        <a:solidFill>
                          <a:srgbClr val="0000CC"/>
                        </a:solidFill>
                        <a:latin typeface="Arial Black" pitchFamily="34" charset="0"/>
                      </a:rPr>
                      <a:t>Keating-Owen</a:t>
                    </a:r>
                    <a:br>
                      <a:rPr lang="en-US" sz="2000">
                        <a:solidFill>
                          <a:srgbClr val="0000CC"/>
                        </a:solidFill>
                        <a:latin typeface="Arial Black" pitchFamily="34" charset="0"/>
                      </a:rPr>
                    </a:br>
                    <a:r>
                      <a:rPr lang="en-US" sz="2000">
                        <a:solidFill>
                          <a:srgbClr val="0000CC"/>
                        </a:solidFill>
                        <a:latin typeface="Arial Black" pitchFamily="34" charset="0"/>
                      </a:rPr>
                      <a:t>Act</a:t>
                    </a:r>
                    <a:br>
                      <a:rPr lang="en-US" sz="2000">
                        <a:solidFill>
                          <a:srgbClr val="0000CC"/>
                        </a:solidFill>
                        <a:latin typeface="Arial Black" pitchFamily="34" charset="0"/>
                      </a:rPr>
                    </a:br>
                    <a:r>
                      <a:rPr lang="en-US" sz="1600" b="1">
                        <a:solidFill>
                          <a:srgbClr val="0000CC"/>
                        </a:solidFill>
                        <a:latin typeface="Georgia" pitchFamily="18" charset="0"/>
                      </a:rPr>
                      <a:t>1916</a:t>
                    </a:r>
                    <a:br>
                      <a:rPr lang="en-US" sz="1600" b="1">
                        <a:solidFill>
                          <a:srgbClr val="0000CC"/>
                        </a:solidFill>
                        <a:latin typeface="Georgia" pitchFamily="18" charset="0"/>
                      </a:rPr>
                    </a:br>
                    <a:r>
                      <a:rPr lang="en-US" sz="1600" b="1">
                        <a:solidFill>
                          <a:srgbClr val="0000CC"/>
                        </a:solidFill>
                        <a:latin typeface="Georgia" pitchFamily="18" charset="0"/>
                      </a:rPr>
                      <a:t>Wilson</a:t>
                    </a:r>
                  </a:p>
                  <a:p>
                    <a:pPr algn="ctr" fontAlgn="base">
                      <a:lnSpc>
                        <a:spcPct val="80000"/>
                      </a:lnSpc>
                      <a:spcBef>
                        <a:spcPct val="30000"/>
                      </a:spcBef>
                      <a:spcAft>
                        <a:spcPct val="0"/>
                      </a:spcAft>
                    </a:pPr>
                    <a:endParaRPr lang="en-US" sz="1600" b="1">
                      <a:solidFill>
                        <a:srgbClr val="0000CC"/>
                      </a:solidFill>
                      <a:latin typeface="Georgia" pitchFamily="18" charset="0"/>
                    </a:endParaRPr>
                  </a:p>
                </p:txBody>
              </p:sp>
              <p:sp>
                <p:nvSpPr>
                  <p:cNvPr id="373779" name="Rectangle 19"/>
                  <p:cNvSpPr>
                    <a:spLocks noChangeArrowheads="1"/>
                  </p:cNvSpPr>
                  <p:nvPr/>
                </p:nvSpPr>
                <p:spPr bwMode="auto">
                  <a:xfrm>
                    <a:off x="0" y="4838"/>
                    <a:ext cx="484" cy="51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2355" name="Group 20"/>
              <p:cNvGrpSpPr>
                <a:grpSpLocks/>
              </p:cNvGrpSpPr>
              <p:nvPr/>
            </p:nvGrpSpPr>
            <p:grpSpPr bwMode="auto">
              <a:xfrm>
                <a:off x="484" y="4838"/>
                <a:ext cx="1962" cy="518"/>
                <a:chOff x="484" y="4838"/>
                <a:chExt cx="1962" cy="518"/>
              </a:xfrm>
            </p:grpSpPr>
            <p:sp>
              <p:nvSpPr>
                <p:cNvPr id="373781" name="Rectangle 21"/>
                <p:cNvSpPr>
                  <a:spLocks noChangeArrowheads="1"/>
                </p:cNvSpPr>
                <p:nvPr/>
              </p:nvSpPr>
              <p:spPr bwMode="auto">
                <a:xfrm>
                  <a:off x="484" y="4838"/>
                  <a:ext cx="1962" cy="51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77" name="Group 22"/>
                <p:cNvGrpSpPr>
                  <a:grpSpLocks/>
                </p:cNvGrpSpPr>
                <p:nvPr/>
              </p:nvGrpSpPr>
              <p:grpSpPr bwMode="auto">
                <a:xfrm>
                  <a:off x="484" y="4838"/>
                  <a:ext cx="1962" cy="518"/>
                  <a:chOff x="484" y="4838"/>
                  <a:chExt cx="1962" cy="518"/>
                </a:xfrm>
              </p:grpSpPr>
              <p:sp>
                <p:nvSpPr>
                  <p:cNvPr id="142378" name="Rectangle 23"/>
                  <p:cNvSpPr>
                    <a:spLocks noChangeArrowheads="1"/>
                  </p:cNvSpPr>
                  <p:nvPr/>
                </p:nvSpPr>
                <p:spPr bwMode="auto">
                  <a:xfrm>
                    <a:off x="484" y="4838"/>
                    <a:ext cx="1962"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5400">
                      <a:solidFill>
                        <a:srgbClr val="000000"/>
                      </a:solidFill>
                      <a:latin typeface="Arial Black" pitchFamily="34" charset="0"/>
                    </a:endParaRPr>
                  </a:p>
                </p:txBody>
              </p:sp>
              <p:sp>
                <p:nvSpPr>
                  <p:cNvPr id="373784" name="Rectangle 24"/>
                  <p:cNvSpPr>
                    <a:spLocks noChangeArrowheads="1"/>
                  </p:cNvSpPr>
                  <p:nvPr/>
                </p:nvSpPr>
                <p:spPr bwMode="auto">
                  <a:xfrm>
                    <a:off x="484" y="4838"/>
                    <a:ext cx="1962" cy="51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2356" name="Group 25"/>
              <p:cNvGrpSpPr>
                <a:grpSpLocks/>
              </p:cNvGrpSpPr>
              <p:nvPr/>
            </p:nvGrpSpPr>
            <p:grpSpPr bwMode="auto">
              <a:xfrm>
                <a:off x="0" y="5356"/>
                <a:ext cx="484" cy="518"/>
                <a:chOff x="0" y="5356"/>
                <a:chExt cx="484" cy="518"/>
              </a:xfrm>
            </p:grpSpPr>
            <p:sp>
              <p:nvSpPr>
                <p:cNvPr id="373786" name="Rectangle 26"/>
                <p:cNvSpPr>
                  <a:spLocks noChangeArrowheads="1"/>
                </p:cNvSpPr>
                <p:nvPr/>
              </p:nvSpPr>
              <p:spPr bwMode="auto">
                <a:xfrm>
                  <a:off x="0" y="5356"/>
                  <a:ext cx="484" cy="51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73" name="Group 27"/>
                <p:cNvGrpSpPr>
                  <a:grpSpLocks/>
                </p:cNvGrpSpPr>
                <p:nvPr/>
              </p:nvGrpSpPr>
              <p:grpSpPr bwMode="auto">
                <a:xfrm>
                  <a:off x="0" y="5356"/>
                  <a:ext cx="484" cy="518"/>
                  <a:chOff x="0" y="5356"/>
                  <a:chExt cx="484" cy="518"/>
                </a:xfrm>
              </p:grpSpPr>
              <p:sp>
                <p:nvSpPr>
                  <p:cNvPr id="142374" name="Rectangle 28"/>
                  <p:cNvSpPr>
                    <a:spLocks noChangeArrowheads="1"/>
                  </p:cNvSpPr>
                  <p:nvPr/>
                </p:nvSpPr>
                <p:spPr bwMode="auto">
                  <a:xfrm>
                    <a:off x="0" y="5356"/>
                    <a:ext cx="484"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3200">
                      <a:solidFill>
                        <a:srgbClr val="000000"/>
                      </a:solidFill>
                      <a:latin typeface="Arial Black" pitchFamily="34" charset="0"/>
                    </a:endParaRPr>
                  </a:p>
                </p:txBody>
              </p:sp>
              <p:sp>
                <p:nvSpPr>
                  <p:cNvPr id="373789" name="Rectangle 29"/>
                  <p:cNvSpPr>
                    <a:spLocks noChangeArrowheads="1"/>
                  </p:cNvSpPr>
                  <p:nvPr/>
                </p:nvSpPr>
                <p:spPr bwMode="auto">
                  <a:xfrm>
                    <a:off x="0" y="5356"/>
                    <a:ext cx="484" cy="51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2357" name="Group 30"/>
              <p:cNvGrpSpPr>
                <a:grpSpLocks/>
              </p:cNvGrpSpPr>
              <p:nvPr/>
            </p:nvGrpSpPr>
            <p:grpSpPr bwMode="auto">
              <a:xfrm>
                <a:off x="484" y="5356"/>
                <a:ext cx="1962" cy="518"/>
                <a:chOff x="484" y="5356"/>
                <a:chExt cx="1962" cy="518"/>
              </a:xfrm>
            </p:grpSpPr>
            <p:sp>
              <p:nvSpPr>
                <p:cNvPr id="373791" name="Rectangle 31"/>
                <p:cNvSpPr>
                  <a:spLocks noChangeArrowheads="1"/>
                </p:cNvSpPr>
                <p:nvPr/>
              </p:nvSpPr>
              <p:spPr bwMode="auto">
                <a:xfrm>
                  <a:off x="484" y="5356"/>
                  <a:ext cx="1962" cy="51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69" name="Group 32"/>
                <p:cNvGrpSpPr>
                  <a:grpSpLocks/>
                </p:cNvGrpSpPr>
                <p:nvPr/>
              </p:nvGrpSpPr>
              <p:grpSpPr bwMode="auto">
                <a:xfrm>
                  <a:off x="484" y="5356"/>
                  <a:ext cx="1962" cy="518"/>
                  <a:chOff x="484" y="5356"/>
                  <a:chExt cx="1962" cy="518"/>
                </a:xfrm>
              </p:grpSpPr>
              <p:sp>
                <p:nvSpPr>
                  <p:cNvPr id="142370" name="Rectangle 33"/>
                  <p:cNvSpPr>
                    <a:spLocks noChangeArrowheads="1"/>
                  </p:cNvSpPr>
                  <p:nvPr/>
                </p:nvSpPr>
                <p:spPr bwMode="auto">
                  <a:xfrm>
                    <a:off x="484" y="5356"/>
                    <a:ext cx="1962"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5400">
                      <a:solidFill>
                        <a:srgbClr val="000000"/>
                      </a:solidFill>
                      <a:latin typeface="Arial Black" pitchFamily="34" charset="0"/>
                    </a:endParaRPr>
                  </a:p>
                </p:txBody>
              </p:sp>
              <p:sp>
                <p:nvSpPr>
                  <p:cNvPr id="373794" name="Rectangle 34"/>
                  <p:cNvSpPr>
                    <a:spLocks noChangeArrowheads="1"/>
                  </p:cNvSpPr>
                  <p:nvPr/>
                </p:nvSpPr>
                <p:spPr bwMode="auto">
                  <a:xfrm>
                    <a:off x="484" y="5356"/>
                    <a:ext cx="1962" cy="51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2358" name="Group 35"/>
              <p:cNvGrpSpPr>
                <a:grpSpLocks/>
              </p:cNvGrpSpPr>
              <p:nvPr/>
            </p:nvGrpSpPr>
            <p:grpSpPr bwMode="auto">
              <a:xfrm>
                <a:off x="0" y="5874"/>
                <a:ext cx="484" cy="518"/>
                <a:chOff x="0" y="5874"/>
                <a:chExt cx="484" cy="518"/>
              </a:xfrm>
            </p:grpSpPr>
            <p:sp>
              <p:nvSpPr>
                <p:cNvPr id="373796" name="Rectangle 36"/>
                <p:cNvSpPr>
                  <a:spLocks noChangeArrowheads="1"/>
                </p:cNvSpPr>
                <p:nvPr/>
              </p:nvSpPr>
              <p:spPr bwMode="auto">
                <a:xfrm>
                  <a:off x="0" y="5874"/>
                  <a:ext cx="484" cy="51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65" name="Group 37"/>
                <p:cNvGrpSpPr>
                  <a:grpSpLocks/>
                </p:cNvGrpSpPr>
                <p:nvPr/>
              </p:nvGrpSpPr>
              <p:grpSpPr bwMode="auto">
                <a:xfrm>
                  <a:off x="0" y="5874"/>
                  <a:ext cx="484" cy="518"/>
                  <a:chOff x="0" y="5874"/>
                  <a:chExt cx="484" cy="518"/>
                </a:xfrm>
              </p:grpSpPr>
              <p:sp>
                <p:nvSpPr>
                  <p:cNvPr id="142366" name="Rectangle 38"/>
                  <p:cNvSpPr>
                    <a:spLocks noChangeArrowheads="1"/>
                  </p:cNvSpPr>
                  <p:nvPr/>
                </p:nvSpPr>
                <p:spPr bwMode="auto">
                  <a:xfrm>
                    <a:off x="0" y="5874"/>
                    <a:ext cx="484"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3200">
                      <a:solidFill>
                        <a:srgbClr val="000000"/>
                      </a:solidFill>
                      <a:latin typeface="Arial Black" pitchFamily="34" charset="0"/>
                    </a:endParaRPr>
                  </a:p>
                </p:txBody>
              </p:sp>
              <p:sp>
                <p:nvSpPr>
                  <p:cNvPr id="373799" name="Rectangle 39"/>
                  <p:cNvSpPr>
                    <a:spLocks noChangeArrowheads="1"/>
                  </p:cNvSpPr>
                  <p:nvPr/>
                </p:nvSpPr>
                <p:spPr bwMode="auto">
                  <a:xfrm>
                    <a:off x="0" y="5874"/>
                    <a:ext cx="484" cy="51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42359" name="Group 40"/>
              <p:cNvGrpSpPr>
                <a:grpSpLocks/>
              </p:cNvGrpSpPr>
              <p:nvPr/>
            </p:nvGrpSpPr>
            <p:grpSpPr bwMode="auto">
              <a:xfrm>
                <a:off x="484" y="5874"/>
                <a:ext cx="1962" cy="518"/>
                <a:chOff x="484" y="5874"/>
                <a:chExt cx="1962" cy="518"/>
              </a:xfrm>
            </p:grpSpPr>
            <p:sp>
              <p:nvSpPr>
                <p:cNvPr id="373801" name="Rectangle 41"/>
                <p:cNvSpPr>
                  <a:spLocks noChangeArrowheads="1"/>
                </p:cNvSpPr>
                <p:nvPr/>
              </p:nvSpPr>
              <p:spPr bwMode="auto">
                <a:xfrm>
                  <a:off x="484" y="5874"/>
                  <a:ext cx="1962" cy="51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61" name="Group 42"/>
                <p:cNvGrpSpPr>
                  <a:grpSpLocks/>
                </p:cNvGrpSpPr>
                <p:nvPr/>
              </p:nvGrpSpPr>
              <p:grpSpPr bwMode="auto">
                <a:xfrm>
                  <a:off x="484" y="5874"/>
                  <a:ext cx="1962" cy="518"/>
                  <a:chOff x="484" y="5874"/>
                  <a:chExt cx="1962" cy="518"/>
                </a:xfrm>
              </p:grpSpPr>
              <p:sp>
                <p:nvSpPr>
                  <p:cNvPr id="142362" name="Rectangle 43"/>
                  <p:cNvSpPr>
                    <a:spLocks noChangeArrowheads="1"/>
                  </p:cNvSpPr>
                  <p:nvPr/>
                </p:nvSpPr>
                <p:spPr bwMode="auto">
                  <a:xfrm>
                    <a:off x="484" y="5874"/>
                    <a:ext cx="1962"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5400">
                      <a:solidFill>
                        <a:srgbClr val="000000"/>
                      </a:solidFill>
                      <a:latin typeface="Arial Black" pitchFamily="34" charset="0"/>
                    </a:endParaRPr>
                  </a:p>
                </p:txBody>
              </p:sp>
              <p:sp>
                <p:nvSpPr>
                  <p:cNvPr id="373804" name="Rectangle 44"/>
                  <p:cNvSpPr>
                    <a:spLocks noChangeArrowheads="1"/>
                  </p:cNvSpPr>
                  <p:nvPr/>
                </p:nvSpPr>
                <p:spPr bwMode="auto">
                  <a:xfrm>
                    <a:off x="484" y="5874"/>
                    <a:ext cx="1962" cy="51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sp>
          <p:nvSpPr>
            <p:cNvPr id="373805" name="Rectangle 45"/>
            <p:cNvSpPr>
              <a:spLocks noChangeArrowheads="1"/>
            </p:cNvSpPr>
            <p:nvPr/>
          </p:nvSpPr>
          <p:spPr bwMode="auto">
            <a:xfrm>
              <a:off x="-3" y="4317"/>
              <a:ext cx="2452" cy="2078"/>
            </a:xfrm>
            <a:prstGeom prst="rect">
              <a:avLst/>
            </a:prstGeom>
            <a:noFill/>
            <a:ln w="9525">
              <a:solidFill>
                <a:srgbClr val="111111"/>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373806" name="Rectangle 46"/>
          <p:cNvSpPr>
            <a:spLocks noChangeArrowheads="1"/>
          </p:cNvSpPr>
          <p:nvPr/>
        </p:nvSpPr>
        <p:spPr bwMode="auto">
          <a:xfrm>
            <a:off x="0" y="-376396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41" name="Group 47"/>
          <p:cNvGrpSpPr>
            <a:grpSpLocks/>
          </p:cNvGrpSpPr>
          <p:nvPr/>
        </p:nvGrpSpPr>
        <p:grpSpPr bwMode="auto">
          <a:xfrm>
            <a:off x="0" y="0"/>
            <a:ext cx="9144000" cy="685800"/>
            <a:chOff x="-3" y="4317"/>
            <a:chExt cx="3648" cy="428"/>
          </a:xfrm>
        </p:grpSpPr>
        <p:grpSp>
          <p:nvGrpSpPr>
            <p:cNvPr id="142344" name="Group 48"/>
            <p:cNvGrpSpPr>
              <a:grpSpLocks/>
            </p:cNvGrpSpPr>
            <p:nvPr/>
          </p:nvGrpSpPr>
          <p:grpSpPr bwMode="auto">
            <a:xfrm>
              <a:off x="0" y="4320"/>
              <a:ext cx="3642" cy="422"/>
              <a:chOff x="0" y="4320"/>
              <a:chExt cx="3642" cy="422"/>
            </a:xfrm>
          </p:grpSpPr>
          <p:sp>
            <p:nvSpPr>
              <p:cNvPr id="373809" name="Rectangle 49"/>
              <p:cNvSpPr>
                <a:spLocks noChangeArrowheads="1"/>
              </p:cNvSpPr>
              <p:nvPr/>
            </p:nvSpPr>
            <p:spPr bwMode="auto">
              <a:xfrm>
                <a:off x="0" y="4320"/>
                <a:ext cx="3642" cy="422"/>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42347" name="Group 50"/>
              <p:cNvGrpSpPr>
                <a:grpSpLocks/>
              </p:cNvGrpSpPr>
              <p:nvPr/>
            </p:nvGrpSpPr>
            <p:grpSpPr bwMode="auto">
              <a:xfrm>
                <a:off x="0" y="4320"/>
                <a:ext cx="3642" cy="422"/>
                <a:chOff x="0" y="4320"/>
                <a:chExt cx="3642" cy="422"/>
              </a:xfrm>
            </p:grpSpPr>
            <p:sp>
              <p:nvSpPr>
                <p:cNvPr id="142348" name="Rectangle 51"/>
                <p:cNvSpPr>
                  <a:spLocks noChangeArrowheads="1"/>
                </p:cNvSpPr>
                <p:nvPr/>
              </p:nvSpPr>
              <p:spPr bwMode="auto">
                <a:xfrm>
                  <a:off x="0" y="4320"/>
                  <a:ext cx="3642" cy="42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3600">
                      <a:solidFill>
                        <a:srgbClr val="FFFFFF"/>
                      </a:solidFill>
                      <a:latin typeface="Arial Black" pitchFamily="34" charset="0"/>
                      <a:cs typeface="Arial" charset="0"/>
                    </a:rPr>
                    <a:t>Wilson’s New Freedom</a:t>
                  </a:r>
                  <a:endParaRPr lang="en-US" sz="2400">
                    <a:solidFill>
                      <a:srgbClr val="000000"/>
                    </a:solidFill>
                    <a:latin typeface="Times New Roman" pitchFamily="18" charset="0"/>
                  </a:endParaRPr>
                </a:p>
              </p:txBody>
            </p:sp>
            <p:sp>
              <p:nvSpPr>
                <p:cNvPr id="373812" name="Rectangle 52"/>
                <p:cNvSpPr>
                  <a:spLocks noChangeArrowheads="1"/>
                </p:cNvSpPr>
                <p:nvPr/>
              </p:nvSpPr>
              <p:spPr bwMode="auto">
                <a:xfrm>
                  <a:off x="0" y="4320"/>
                  <a:ext cx="3642" cy="422"/>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sp>
          <p:nvSpPr>
            <p:cNvPr id="373813" name="Rectangle 53"/>
            <p:cNvSpPr>
              <a:spLocks noChangeArrowheads="1"/>
            </p:cNvSpPr>
            <p:nvPr/>
          </p:nvSpPr>
          <p:spPr bwMode="auto">
            <a:xfrm>
              <a:off x="-3" y="4317"/>
              <a:ext cx="3648" cy="428"/>
            </a:xfrm>
            <a:prstGeom prst="rect">
              <a:avLst/>
            </a:prstGeom>
            <a:noFill/>
            <a:ln w="9525">
              <a:solidFill>
                <a:srgbClr val="111111"/>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373814" name="AutoShape 54">
            <a:hlinkClick r:id="" action="ppaction://noaction"/>
          </p:cNvPr>
          <p:cNvSpPr>
            <a:spLocks noChangeArrowheads="1"/>
          </p:cNvSpPr>
          <p:nvPr/>
        </p:nvSpPr>
        <p:spPr bwMode="auto">
          <a:xfrm>
            <a:off x="8458200" y="4114800"/>
            <a:ext cx="228600" cy="228600"/>
          </a:xfrm>
          <a:prstGeom prst="irregularSeal1">
            <a:avLst/>
          </a:prstGeom>
          <a:solidFill>
            <a:srgbClr val="A5002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3818" name="Text Box 58"/>
          <p:cNvSpPr txBox="1">
            <a:spLocks noChangeArrowheads="1"/>
          </p:cNvSpPr>
          <p:nvPr/>
        </p:nvSpPr>
        <p:spPr bwMode="auto">
          <a:xfrm>
            <a:off x="1828800" y="2209800"/>
            <a:ext cx="7315200" cy="1552575"/>
          </a:xfrm>
          <a:prstGeom prst="rect">
            <a:avLst/>
          </a:prstGeom>
          <a:noFill/>
          <a:ln>
            <a:noFill/>
          </a:ln>
          <a:effectLst/>
          <a:extLst/>
        </p:spPr>
        <p:txBody>
          <a:bodyPr>
            <a:spAutoFit/>
          </a:bodyPr>
          <a:lstStyle/>
          <a:p>
            <a:pPr fontAlgn="base">
              <a:lnSpc>
                <a:spcPct val="80000"/>
              </a:lnSpc>
              <a:spcBef>
                <a:spcPct val="50000"/>
              </a:spcBef>
              <a:spcAft>
                <a:spcPct val="0"/>
              </a:spcAft>
              <a:defRPr/>
            </a:pPr>
            <a:r>
              <a:rPr lang="en-US" sz="2400" b="1">
                <a:solidFill>
                  <a:srgbClr val="000000"/>
                </a:solidFill>
                <a:effectLst>
                  <a:outerShdw blurRad="38100" dist="38100" dir="2700000" algn="tl">
                    <a:srgbClr val="FFFFFF"/>
                  </a:outerShdw>
                </a:effectLst>
                <a:latin typeface="Times New Roman" pitchFamily="18" charset="0"/>
              </a:rPr>
              <a:t>Enacted by U.S. Congress which sought to address the perceived evils of child labor by prohibiting the sale in interstate commerce of goods manufactured by children. Signed into law by President Wilson.  Act declared unconstitutional by the US Supreme Court</a:t>
            </a:r>
          </a:p>
        </p:txBody>
      </p:sp>
    </p:spTree>
    <p:extLst>
      <p:ext uri="{BB962C8B-B14F-4D97-AF65-F5344CB8AC3E}">
        <p14:creationId xmlns:p14="http://schemas.microsoft.com/office/powerpoint/2010/main" val="1210865797"/>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50000">
              <a:srgbClr val="000040"/>
            </a:gs>
            <a:gs pos="100000">
              <a:schemeClr val="tx1"/>
            </a:gs>
          </a:gsLst>
          <a:lin ang="5400000" scaled="1"/>
        </a:gradFill>
        <a:effectLst/>
      </p:bgPr>
    </p:bg>
    <p:spTree>
      <p:nvGrpSpPr>
        <p:cNvPr id="1" name=""/>
        <p:cNvGrpSpPr/>
        <p:nvPr/>
      </p:nvGrpSpPr>
      <p:grpSpPr>
        <a:xfrm>
          <a:off x="0" y="0"/>
          <a:ext cx="0" cy="0"/>
          <a:chOff x="0" y="0"/>
          <a:chExt cx="0" cy="0"/>
        </a:xfrm>
      </p:grpSpPr>
      <p:sp>
        <p:nvSpPr>
          <p:cNvPr id="157698" name="Rectangle 1026"/>
          <p:cNvSpPr>
            <a:spLocks noChangeArrowheads="1"/>
          </p:cNvSpPr>
          <p:nvPr/>
        </p:nvSpPr>
        <p:spPr bwMode="auto">
          <a:xfrm>
            <a:off x="2495550" y="2681288"/>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8787" name="WordArt 1027"/>
          <p:cNvSpPr>
            <a:spLocks noChangeArrowheads="1" noChangeShapeType="1" noTextEdit="1"/>
          </p:cNvSpPr>
          <p:nvPr/>
        </p:nvSpPr>
        <p:spPr bwMode="auto">
          <a:xfrm>
            <a:off x="381000" y="152400"/>
            <a:ext cx="8534400" cy="457200"/>
          </a:xfrm>
          <a:prstGeom prst="rect">
            <a:avLst/>
          </a:prstGeom>
        </p:spPr>
        <p:txBody>
          <a:bodyPr wrap="none" fromWordArt="1">
            <a:prstTxWarp prst="textInflateTop">
              <a:avLst>
                <a:gd name="adj" fmla="val 31917"/>
              </a:avLst>
            </a:prstTxWarp>
          </a:bodyPr>
          <a:lstStyle/>
          <a:p>
            <a:pPr algn="ctr" fontAlgn="base">
              <a:spcBef>
                <a:spcPct val="0"/>
              </a:spcBef>
              <a:spcAft>
                <a:spcPct val="0"/>
              </a:spcAft>
            </a:pPr>
            <a:r>
              <a:rPr lang="en-US" sz="3600" kern="10">
                <a:ln w="1905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kx="2453608" algn="bl" rotWithShape="0">
                    <a:srgbClr val="FFFFFF"/>
                  </a:outerShdw>
                </a:effectLst>
                <a:latin typeface="Arial Black"/>
              </a:rPr>
              <a:t>SOCIAL JUSTICE</a:t>
            </a:r>
          </a:p>
        </p:txBody>
      </p:sp>
      <p:sp>
        <p:nvSpPr>
          <p:cNvPr id="157700" name="Rectangle 1028"/>
          <p:cNvSpPr>
            <a:spLocks noChangeArrowheads="1"/>
          </p:cNvSpPr>
          <p:nvPr/>
        </p:nvSpPr>
        <p:spPr bwMode="auto">
          <a:xfrm>
            <a:off x="3495675" y="185261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8789" name="Text Box 1029"/>
          <p:cNvSpPr txBox="1">
            <a:spLocks noChangeArrowheads="1"/>
          </p:cNvSpPr>
          <p:nvPr/>
        </p:nvSpPr>
        <p:spPr bwMode="auto">
          <a:xfrm>
            <a:off x="2286000" y="1287463"/>
            <a:ext cx="6858000" cy="5189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fontAlgn="base" hangingPunct="1">
              <a:spcBef>
                <a:spcPct val="50000"/>
              </a:spcBef>
              <a:spcAft>
                <a:spcPct val="0"/>
              </a:spcAft>
            </a:pPr>
            <a:r>
              <a:rPr lang="en-US" sz="3600" u="sng">
                <a:solidFill>
                  <a:srgbClr val="FFFF00"/>
                </a:solidFill>
                <a:latin typeface="Impact" pitchFamily="34" charset="0"/>
              </a:rPr>
              <a:t>Hiram Johnson---Governor of Calif.</a:t>
            </a:r>
          </a:p>
          <a:p>
            <a:pPr eaLnBrk="1" fontAlgn="base" hangingPunct="1">
              <a:spcBef>
                <a:spcPct val="50000"/>
              </a:spcBef>
              <a:spcAft>
                <a:spcPct val="0"/>
              </a:spcAft>
              <a:buFontTx/>
              <a:buChar char="•"/>
            </a:pPr>
            <a:r>
              <a:rPr lang="en-US" sz="3200">
                <a:solidFill>
                  <a:srgbClr val="FFFFFF"/>
                </a:solidFill>
                <a:latin typeface="Georgia" pitchFamily="18" charset="0"/>
              </a:rPr>
              <a:t>Worker’s compensation</a:t>
            </a:r>
          </a:p>
          <a:p>
            <a:pPr eaLnBrk="1" fontAlgn="base" hangingPunct="1">
              <a:spcBef>
                <a:spcPct val="50000"/>
              </a:spcBef>
              <a:spcAft>
                <a:spcPct val="0"/>
              </a:spcAft>
              <a:buFontTx/>
              <a:buChar char="•"/>
            </a:pPr>
            <a:r>
              <a:rPr lang="en-US" sz="3200">
                <a:solidFill>
                  <a:srgbClr val="FFFFFF"/>
                </a:solidFill>
                <a:latin typeface="Georgia" pitchFamily="18" charset="0"/>
              </a:rPr>
              <a:t>State insurance supported workers injured on the job.</a:t>
            </a:r>
          </a:p>
          <a:p>
            <a:pPr lvl="2" eaLnBrk="1" fontAlgn="base" hangingPunct="1">
              <a:spcBef>
                <a:spcPct val="50000"/>
              </a:spcBef>
              <a:spcAft>
                <a:spcPct val="0"/>
              </a:spcAft>
              <a:buFontTx/>
              <a:buChar char="•"/>
            </a:pPr>
            <a:endParaRPr lang="en-US">
              <a:solidFill>
                <a:srgbClr val="FFFFFF"/>
              </a:solidFill>
              <a:latin typeface="Arial Black" pitchFamily="34" charset="0"/>
            </a:endParaRPr>
          </a:p>
          <a:p>
            <a:pPr eaLnBrk="1" fontAlgn="base" hangingPunct="1">
              <a:spcBef>
                <a:spcPct val="50000"/>
              </a:spcBef>
              <a:spcAft>
                <a:spcPct val="0"/>
              </a:spcAft>
            </a:pPr>
            <a:r>
              <a:rPr lang="en-US" sz="3200" u="sng">
                <a:solidFill>
                  <a:srgbClr val="FFFF00"/>
                </a:solidFill>
                <a:latin typeface="Impact" pitchFamily="34" charset="0"/>
              </a:rPr>
              <a:t>Robert La Follette---Gov. of Wisconsin</a:t>
            </a:r>
          </a:p>
          <a:p>
            <a:pPr eaLnBrk="1" fontAlgn="base" hangingPunct="1">
              <a:lnSpc>
                <a:spcPct val="85000"/>
              </a:lnSpc>
              <a:spcBef>
                <a:spcPct val="50000"/>
              </a:spcBef>
              <a:spcAft>
                <a:spcPct val="0"/>
              </a:spcAft>
              <a:buFontTx/>
              <a:buChar char="•"/>
            </a:pPr>
            <a:r>
              <a:rPr lang="en-US" sz="3200">
                <a:solidFill>
                  <a:srgbClr val="FFFFFF"/>
                </a:solidFill>
                <a:latin typeface="Georgia" pitchFamily="18" charset="0"/>
              </a:rPr>
              <a:t>Wisconsin Idea = La Follette Plan</a:t>
            </a:r>
          </a:p>
          <a:p>
            <a:pPr eaLnBrk="1" fontAlgn="base" hangingPunct="1">
              <a:lnSpc>
                <a:spcPct val="85000"/>
              </a:lnSpc>
              <a:spcBef>
                <a:spcPct val="50000"/>
              </a:spcBef>
              <a:spcAft>
                <a:spcPct val="0"/>
              </a:spcAft>
              <a:buFontTx/>
              <a:buChar char="•"/>
            </a:pPr>
            <a:r>
              <a:rPr lang="en-US" sz="3200">
                <a:solidFill>
                  <a:srgbClr val="FFFFFF"/>
                </a:solidFill>
                <a:latin typeface="Georgia" pitchFamily="18" charset="0"/>
              </a:rPr>
              <a:t>Taxes on incomes and corporations</a:t>
            </a:r>
          </a:p>
        </p:txBody>
      </p:sp>
      <p:pic>
        <p:nvPicPr>
          <p:cNvPr id="118790" name="Picture 1031" descr="W4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1968500" cy="2514600"/>
          </a:xfrm>
          <a:prstGeom prst="rect">
            <a:avLst/>
          </a:prstGeom>
          <a:noFill/>
          <a:ln w="57150" cmpd="thickThin">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57705" name="AutoShape 1033">
            <a:hlinkClick r:id="rId4" action="ppaction://hlinksldjump"/>
          </p:cNvPr>
          <p:cNvSpPr>
            <a:spLocks noChangeArrowheads="1"/>
          </p:cNvSpPr>
          <p:nvPr/>
        </p:nvSpPr>
        <p:spPr bwMode="auto">
          <a:xfrm>
            <a:off x="8686800" y="6477000"/>
            <a:ext cx="228600" cy="228600"/>
          </a:xfrm>
          <a:prstGeom prst="plus">
            <a:avLst>
              <a:gd name="adj" fmla="val 25000"/>
            </a:avLst>
          </a:prstGeom>
          <a:solidFill>
            <a:schemeClr val="accent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pic>
        <p:nvPicPr>
          <p:cNvPr id="118792"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48100"/>
            <a:ext cx="2095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75177"/>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50000">
              <a:srgbClr val="000040"/>
            </a:gs>
            <a:gs pos="100000">
              <a:schemeClr val="tx1"/>
            </a:gs>
          </a:gsLst>
          <a:lin ang="5400000" scaled="1"/>
        </a:gra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495550" y="2681288"/>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19811" name="WordArt 3"/>
          <p:cNvSpPr>
            <a:spLocks noChangeArrowheads="1" noChangeShapeType="1" noTextEdit="1"/>
          </p:cNvSpPr>
          <p:nvPr/>
        </p:nvSpPr>
        <p:spPr bwMode="auto">
          <a:xfrm>
            <a:off x="381000" y="152400"/>
            <a:ext cx="8534400" cy="457200"/>
          </a:xfrm>
          <a:prstGeom prst="rect">
            <a:avLst/>
          </a:prstGeom>
        </p:spPr>
        <p:txBody>
          <a:bodyPr wrap="none" fromWordArt="1">
            <a:prstTxWarp prst="textInflateTop">
              <a:avLst>
                <a:gd name="adj" fmla="val 31917"/>
              </a:avLst>
            </a:prstTxWarp>
            <a:scene3d>
              <a:camera prst="legacyPerspectiveBottom">
                <a:rot lat="300000" lon="0" rev="0"/>
              </a:camera>
              <a:lightRig rig="legacyFlat3" dir="t"/>
            </a:scene3d>
            <a:sp3d extrusionH="430200" prstMaterial="legacyMatte">
              <a:extrusionClr>
                <a:schemeClr val="accent1"/>
              </a:extrusionClr>
            </a:sp3d>
          </a:bodyPr>
          <a:lstStyle/>
          <a:p>
            <a:pPr algn="ctr" fontAlgn="base">
              <a:spcBef>
                <a:spcPct val="0"/>
              </a:spcBef>
              <a:spcAft>
                <a:spcPct val="0"/>
              </a:spcAft>
            </a:pPr>
            <a:r>
              <a:rPr lang="en-US" sz="36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8100" dir="2700000" algn="tl" rotWithShape="0">
                    <a:srgbClr val="000000">
                      <a:alpha val="43137"/>
                    </a:srgbClr>
                  </a:outerShdw>
                </a:effectLst>
                <a:latin typeface="Arial Black"/>
              </a:rPr>
              <a:t>SOCIAL JUSTICE</a:t>
            </a:r>
          </a:p>
        </p:txBody>
      </p:sp>
      <p:sp>
        <p:nvSpPr>
          <p:cNvPr id="119812" name="Text Box 4"/>
          <p:cNvSpPr txBox="1">
            <a:spLocks noChangeArrowheads="1"/>
          </p:cNvSpPr>
          <p:nvPr/>
        </p:nvSpPr>
        <p:spPr bwMode="auto">
          <a:xfrm>
            <a:off x="3276600" y="1343025"/>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spcBef>
                <a:spcPct val="50000"/>
              </a:spcBef>
              <a:spcAft>
                <a:spcPct val="0"/>
              </a:spcAft>
            </a:pPr>
            <a:endParaRPr lang="en-US" b="1">
              <a:solidFill>
                <a:srgbClr val="EAEAEA"/>
              </a:solidFill>
            </a:endParaRPr>
          </a:p>
        </p:txBody>
      </p:sp>
      <p:sp>
        <p:nvSpPr>
          <p:cNvPr id="119813" name="Text Box 12"/>
          <p:cNvSpPr txBox="1">
            <a:spLocks noChangeArrowheads="1"/>
          </p:cNvSpPr>
          <p:nvPr/>
        </p:nvSpPr>
        <p:spPr bwMode="auto">
          <a:xfrm>
            <a:off x="0" y="5537200"/>
            <a:ext cx="9144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lnSpc>
                <a:spcPct val="90000"/>
              </a:lnSpc>
              <a:spcBef>
                <a:spcPct val="50000"/>
              </a:spcBef>
              <a:spcAft>
                <a:spcPct val="0"/>
              </a:spcAft>
            </a:pPr>
            <a:r>
              <a:rPr lang="en-US" sz="2800" b="1" u="sng">
                <a:solidFill>
                  <a:srgbClr val="FFFFFF"/>
                </a:solidFill>
                <a:latin typeface="Arial Black" pitchFamily="34" charset="0"/>
              </a:rPr>
              <a:t>16</a:t>
            </a:r>
            <a:r>
              <a:rPr lang="en-US" sz="2800" b="1" u="sng" baseline="30000">
                <a:solidFill>
                  <a:srgbClr val="FFFFFF"/>
                </a:solidFill>
                <a:latin typeface="Arial Black" pitchFamily="34" charset="0"/>
              </a:rPr>
              <a:t>th</a:t>
            </a:r>
            <a:r>
              <a:rPr lang="en-US" sz="2800" b="1" u="sng">
                <a:solidFill>
                  <a:srgbClr val="FFFFFF"/>
                </a:solidFill>
                <a:latin typeface="Arial Black" pitchFamily="34" charset="0"/>
              </a:rPr>
              <a:t> Amendment:</a:t>
            </a:r>
            <a:r>
              <a:rPr lang="en-US" sz="2800">
                <a:solidFill>
                  <a:srgbClr val="CCFFFF"/>
                </a:solidFill>
                <a:latin typeface="Arial Black" pitchFamily="34" charset="0"/>
              </a:rPr>
              <a:t>   Income Tax (1913)  Progressive income tax assigned higher tax rates to people with higher incomes.</a:t>
            </a:r>
          </a:p>
        </p:txBody>
      </p:sp>
      <p:pic>
        <p:nvPicPr>
          <p:cNvPr id="11981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838200"/>
            <a:ext cx="64770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882276"/>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50000">
              <a:srgbClr val="000040"/>
            </a:gs>
            <a:gs pos="100000">
              <a:schemeClr val="tx1"/>
            </a:gs>
          </a:gsLst>
          <a:lin ang="5400000" scaled="1"/>
        </a:gra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2495550" y="2681288"/>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0835" name="WordArt 3"/>
          <p:cNvSpPr>
            <a:spLocks noChangeArrowheads="1" noChangeShapeType="1" noTextEdit="1"/>
          </p:cNvSpPr>
          <p:nvPr/>
        </p:nvSpPr>
        <p:spPr bwMode="auto">
          <a:xfrm>
            <a:off x="381000" y="152400"/>
            <a:ext cx="8534400" cy="457200"/>
          </a:xfrm>
          <a:prstGeom prst="rect">
            <a:avLst/>
          </a:prstGeom>
        </p:spPr>
        <p:txBody>
          <a:bodyPr wrap="none" fromWordArt="1">
            <a:prstTxWarp prst="textInflateTop">
              <a:avLst>
                <a:gd name="adj" fmla="val 31917"/>
              </a:avLst>
            </a:prstTxWarp>
            <a:scene3d>
              <a:camera prst="legacyPerspectiveBottom">
                <a:rot lat="300000" lon="0" rev="0"/>
              </a:camera>
              <a:lightRig rig="legacyFlat3" dir="t"/>
            </a:scene3d>
            <a:sp3d extrusionH="430200" prstMaterial="legacyMatte">
              <a:extrusionClr>
                <a:schemeClr val="accent1"/>
              </a:extrusionClr>
            </a:sp3d>
          </a:bodyPr>
          <a:lstStyle/>
          <a:p>
            <a:pPr algn="ctr" fontAlgn="base">
              <a:spcBef>
                <a:spcPct val="0"/>
              </a:spcBef>
              <a:spcAft>
                <a:spcPct val="0"/>
              </a:spcAft>
            </a:pPr>
            <a:r>
              <a:rPr lang="en-US" sz="36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8100" dir="2700000" algn="tl" rotWithShape="0">
                    <a:srgbClr val="000000">
                      <a:alpha val="43137"/>
                    </a:srgbClr>
                  </a:outerShdw>
                </a:effectLst>
                <a:latin typeface="Arial Black"/>
              </a:rPr>
              <a:t>SOCIAL JUSTICE</a:t>
            </a:r>
          </a:p>
        </p:txBody>
      </p:sp>
      <p:sp>
        <p:nvSpPr>
          <p:cNvPr id="120836" name="Text Box 4"/>
          <p:cNvSpPr txBox="1">
            <a:spLocks noChangeArrowheads="1"/>
          </p:cNvSpPr>
          <p:nvPr/>
        </p:nvSpPr>
        <p:spPr bwMode="auto">
          <a:xfrm>
            <a:off x="3276600" y="1343025"/>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spcBef>
                <a:spcPct val="50000"/>
              </a:spcBef>
              <a:spcAft>
                <a:spcPct val="0"/>
              </a:spcAft>
            </a:pPr>
            <a:endParaRPr lang="en-US" b="1">
              <a:solidFill>
                <a:srgbClr val="EAEAEA"/>
              </a:solidFill>
            </a:endParaRPr>
          </a:p>
        </p:txBody>
      </p:sp>
      <p:sp>
        <p:nvSpPr>
          <p:cNvPr id="159751" name="Text Box 7"/>
          <p:cNvSpPr txBox="1">
            <a:spLocks noChangeArrowheads="1"/>
          </p:cNvSpPr>
          <p:nvPr/>
        </p:nvSpPr>
        <p:spPr bwMode="auto">
          <a:xfrm>
            <a:off x="3429000" y="1066800"/>
            <a:ext cx="5715000" cy="2924175"/>
          </a:xfrm>
          <a:prstGeom prst="rect">
            <a:avLst/>
          </a:prstGeom>
          <a:noFill/>
          <a:ln>
            <a:noFill/>
          </a:ln>
          <a:effectLst/>
          <a:extLst/>
        </p:spPr>
        <p:txBody>
          <a:bodyPr>
            <a:spAutoFit/>
          </a:bodyPr>
          <a:lstStyle/>
          <a:p>
            <a:pPr algn="ctr" fontAlgn="base">
              <a:lnSpc>
                <a:spcPct val="90000"/>
              </a:lnSpc>
              <a:spcBef>
                <a:spcPct val="50000"/>
              </a:spcBef>
              <a:spcAft>
                <a:spcPct val="0"/>
              </a:spcAft>
              <a:defRPr/>
            </a:pPr>
            <a:r>
              <a:rPr lang="en-US" sz="3200" u="sng">
                <a:solidFill>
                  <a:srgbClr val="CCFFFF"/>
                </a:solidFill>
                <a:effectLst>
                  <a:outerShdw blurRad="38100" dist="38100" dir="2700000" algn="tl">
                    <a:srgbClr val="FFFFFF"/>
                  </a:outerShdw>
                </a:effectLst>
                <a:latin typeface="Arial Black" pitchFamily="34" charset="0"/>
              </a:rPr>
              <a:t>18</a:t>
            </a:r>
            <a:r>
              <a:rPr lang="en-US" sz="3200" u="sng" baseline="30000">
                <a:solidFill>
                  <a:srgbClr val="CCFFFF"/>
                </a:solidFill>
                <a:effectLst>
                  <a:outerShdw blurRad="38100" dist="38100" dir="2700000" algn="tl">
                    <a:srgbClr val="FFFFFF"/>
                  </a:outerShdw>
                </a:effectLst>
                <a:latin typeface="Arial Black" pitchFamily="34" charset="0"/>
              </a:rPr>
              <a:t>th</a:t>
            </a:r>
            <a:r>
              <a:rPr lang="en-US" sz="3200" u="sng">
                <a:solidFill>
                  <a:srgbClr val="CCFFFF"/>
                </a:solidFill>
                <a:effectLst>
                  <a:outerShdw blurRad="38100" dist="38100" dir="2700000" algn="tl">
                    <a:srgbClr val="FFFFFF"/>
                  </a:outerShdw>
                </a:effectLst>
                <a:latin typeface="Arial Black" pitchFamily="34" charset="0"/>
              </a:rPr>
              <a:t> Amendment:</a:t>
            </a:r>
            <a:r>
              <a:rPr lang="en-US" sz="3200">
                <a:solidFill>
                  <a:srgbClr val="CCFFFF"/>
                </a:solidFill>
                <a:latin typeface="Arial Black" pitchFamily="34" charset="0"/>
              </a:rPr>
              <a:t>   </a:t>
            </a:r>
            <a:r>
              <a:rPr lang="en-US" sz="3200">
                <a:solidFill>
                  <a:srgbClr val="FFFFFF"/>
                </a:solidFill>
                <a:latin typeface="Arial Black" pitchFamily="34" charset="0"/>
              </a:rPr>
              <a:t>Prohibition (1919) Banned manufacture and sale of alcoholic beverages</a:t>
            </a:r>
          </a:p>
          <a:p>
            <a:pPr algn="ctr" fontAlgn="base">
              <a:spcBef>
                <a:spcPct val="50000"/>
              </a:spcBef>
              <a:spcAft>
                <a:spcPct val="0"/>
              </a:spcAft>
              <a:defRPr/>
            </a:pPr>
            <a:endParaRPr lang="en-US" sz="2800">
              <a:solidFill>
                <a:srgbClr val="FFFFFF"/>
              </a:solidFill>
              <a:latin typeface="Arial Black" pitchFamily="34" charset="0"/>
            </a:endParaRPr>
          </a:p>
        </p:txBody>
      </p:sp>
      <p:sp>
        <p:nvSpPr>
          <p:cNvPr id="120838" name="Text Box 8"/>
          <p:cNvSpPr txBox="1">
            <a:spLocks noChangeArrowheads="1"/>
          </p:cNvSpPr>
          <p:nvPr/>
        </p:nvSpPr>
        <p:spPr bwMode="auto">
          <a:xfrm>
            <a:off x="0" y="3659188"/>
            <a:ext cx="9144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eaLnBrk="0" hangingPunct="0">
              <a:defRPr sz="2400">
                <a:solidFill>
                  <a:schemeClr val="tx1"/>
                </a:solidFill>
                <a:latin typeface="Verdana" pitchFamily="34" charset="0"/>
              </a:defRPr>
            </a:lvl2pPr>
            <a:lvl3pPr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fontAlgn="base" hangingPunct="1">
              <a:lnSpc>
                <a:spcPct val="80000"/>
              </a:lnSpc>
              <a:spcBef>
                <a:spcPct val="40000"/>
              </a:spcBef>
              <a:spcAft>
                <a:spcPct val="0"/>
              </a:spcAft>
              <a:buFontTx/>
              <a:buChar char="•"/>
            </a:pPr>
            <a:r>
              <a:rPr lang="en-US">
                <a:solidFill>
                  <a:srgbClr val="FFFF00"/>
                </a:solidFill>
                <a:latin typeface="Arial Black" pitchFamily="34" charset="0"/>
              </a:rPr>
              <a:t>Movement begins at the local, state levels and eventually effects the national level…..</a:t>
            </a:r>
          </a:p>
          <a:p>
            <a:pPr lvl="1" eaLnBrk="1" fontAlgn="base" hangingPunct="1">
              <a:lnSpc>
                <a:spcPct val="80000"/>
              </a:lnSpc>
              <a:spcBef>
                <a:spcPct val="40000"/>
              </a:spcBef>
              <a:spcAft>
                <a:spcPct val="0"/>
              </a:spcAft>
              <a:buFontTx/>
              <a:buChar char="•"/>
            </a:pPr>
            <a:r>
              <a:rPr lang="en-US">
                <a:solidFill>
                  <a:srgbClr val="FFFFFF"/>
                </a:solidFill>
                <a:latin typeface="Arial Black" pitchFamily="34" charset="0"/>
              </a:rPr>
              <a:t>WCTU or Women’s Christian Temperance Union founded in 1874 in Cleveland, Ohio</a:t>
            </a:r>
          </a:p>
          <a:p>
            <a:pPr lvl="2" eaLnBrk="1" fontAlgn="base" hangingPunct="1">
              <a:lnSpc>
                <a:spcPct val="80000"/>
              </a:lnSpc>
              <a:spcBef>
                <a:spcPct val="40000"/>
              </a:spcBef>
              <a:spcAft>
                <a:spcPct val="0"/>
              </a:spcAft>
              <a:buFontTx/>
              <a:buChar char="•"/>
            </a:pPr>
            <a:r>
              <a:rPr lang="en-US">
                <a:solidFill>
                  <a:srgbClr val="FFFFFF"/>
                </a:solidFill>
                <a:latin typeface="Arial Black" pitchFamily="34" charset="0"/>
              </a:rPr>
              <a:t>Frances Willard</a:t>
            </a:r>
          </a:p>
          <a:p>
            <a:pPr lvl="2" eaLnBrk="1" fontAlgn="base" hangingPunct="1">
              <a:lnSpc>
                <a:spcPct val="80000"/>
              </a:lnSpc>
              <a:spcBef>
                <a:spcPct val="40000"/>
              </a:spcBef>
              <a:spcAft>
                <a:spcPct val="0"/>
              </a:spcAft>
              <a:buFontTx/>
              <a:buChar char="•"/>
            </a:pPr>
            <a:r>
              <a:rPr lang="en-US">
                <a:solidFill>
                  <a:srgbClr val="FFFFFF"/>
                </a:solidFill>
                <a:latin typeface="Arial Black" pitchFamily="34" charset="0"/>
              </a:rPr>
              <a:t>Carrie Nation</a:t>
            </a:r>
          </a:p>
          <a:p>
            <a:pPr lvl="2" eaLnBrk="1" fontAlgn="base" hangingPunct="1">
              <a:lnSpc>
                <a:spcPct val="80000"/>
              </a:lnSpc>
              <a:spcBef>
                <a:spcPct val="40000"/>
              </a:spcBef>
              <a:spcAft>
                <a:spcPct val="0"/>
              </a:spcAft>
              <a:buFontTx/>
              <a:buChar char="•"/>
            </a:pPr>
            <a:r>
              <a:rPr lang="en-US">
                <a:solidFill>
                  <a:srgbClr val="FFFFFF"/>
                </a:solidFill>
                <a:latin typeface="Arial Black" pitchFamily="34" charset="0"/>
              </a:rPr>
              <a:t>Anna Howard Shaw</a:t>
            </a:r>
          </a:p>
          <a:p>
            <a:pPr lvl="1" eaLnBrk="1" fontAlgn="base" hangingPunct="1">
              <a:lnSpc>
                <a:spcPct val="80000"/>
              </a:lnSpc>
              <a:spcBef>
                <a:spcPct val="40000"/>
              </a:spcBef>
              <a:spcAft>
                <a:spcPct val="0"/>
              </a:spcAft>
              <a:buFontTx/>
              <a:buChar char="•"/>
            </a:pPr>
            <a:r>
              <a:rPr lang="en-US">
                <a:solidFill>
                  <a:srgbClr val="FFFFFF"/>
                </a:solidFill>
                <a:latin typeface="Arial Black" pitchFamily="34" charset="0"/>
              </a:rPr>
              <a:t>Anti-Saloon League</a:t>
            </a:r>
          </a:p>
        </p:txBody>
      </p:sp>
      <p:pic>
        <p:nvPicPr>
          <p:cNvPr id="1208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3352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969788"/>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23148925"/>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85510" name="Rectangle 166"/>
          <p:cNvSpPr>
            <a:spLocks noChangeArrowheads="1"/>
          </p:cNvSpPr>
          <p:nvPr/>
        </p:nvSpPr>
        <p:spPr bwMode="auto">
          <a:xfrm>
            <a:off x="0" y="-12512675"/>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60" name="Group 230"/>
          <p:cNvGrpSpPr>
            <a:grpSpLocks/>
          </p:cNvGrpSpPr>
          <p:nvPr/>
        </p:nvGrpSpPr>
        <p:grpSpPr bwMode="auto">
          <a:xfrm>
            <a:off x="0" y="0"/>
            <a:ext cx="9144000" cy="703263"/>
            <a:chOff x="-3" y="4317"/>
            <a:chExt cx="2450" cy="2134"/>
          </a:xfrm>
        </p:grpSpPr>
        <p:grpSp>
          <p:nvGrpSpPr>
            <p:cNvPr id="121905" name="Group 231"/>
            <p:cNvGrpSpPr>
              <a:grpSpLocks/>
            </p:cNvGrpSpPr>
            <p:nvPr/>
          </p:nvGrpSpPr>
          <p:grpSpPr bwMode="auto">
            <a:xfrm>
              <a:off x="0" y="4320"/>
              <a:ext cx="2444" cy="2128"/>
              <a:chOff x="0" y="4320"/>
              <a:chExt cx="2444" cy="2128"/>
            </a:xfrm>
          </p:grpSpPr>
          <p:grpSp>
            <p:nvGrpSpPr>
              <p:cNvPr id="121907" name="Group 232"/>
              <p:cNvGrpSpPr>
                <a:grpSpLocks/>
              </p:cNvGrpSpPr>
              <p:nvPr/>
            </p:nvGrpSpPr>
            <p:grpSpPr bwMode="auto">
              <a:xfrm>
                <a:off x="0" y="4320"/>
                <a:ext cx="291" cy="2128"/>
                <a:chOff x="0" y="4320"/>
                <a:chExt cx="291" cy="2128"/>
              </a:xfrm>
            </p:grpSpPr>
            <p:sp>
              <p:nvSpPr>
                <p:cNvPr id="185577" name="Rectangle 233"/>
                <p:cNvSpPr>
                  <a:spLocks noChangeArrowheads="1"/>
                </p:cNvSpPr>
                <p:nvPr/>
              </p:nvSpPr>
              <p:spPr bwMode="auto">
                <a:xfrm>
                  <a:off x="0" y="4322"/>
                  <a:ext cx="291" cy="2124"/>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924" name="Group 234"/>
                <p:cNvGrpSpPr>
                  <a:grpSpLocks/>
                </p:cNvGrpSpPr>
                <p:nvPr/>
              </p:nvGrpSpPr>
              <p:grpSpPr bwMode="auto">
                <a:xfrm>
                  <a:off x="0" y="4320"/>
                  <a:ext cx="291" cy="2128"/>
                  <a:chOff x="0" y="4320"/>
                  <a:chExt cx="291" cy="2128"/>
                </a:xfrm>
              </p:grpSpPr>
              <p:sp>
                <p:nvSpPr>
                  <p:cNvPr id="121925" name="Rectangle 235"/>
                  <p:cNvSpPr>
                    <a:spLocks noChangeArrowheads="1"/>
                  </p:cNvSpPr>
                  <p:nvPr/>
                </p:nvSpPr>
                <p:spPr bwMode="auto">
                  <a:xfrm>
                    <a:off x="0" y="4320"/>
                    <a:ext cx="291" cy="21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b="1">
                        <a:solidFill>
                          <a:srgbClr val="FFFFFF"/>
                        </a:solidFill>
                        <a:latin typeface="Arial Black" pitchFamily="34" charset="0"/>
                        <a:cs typeface="Arial" charset="0"/>
                      </a:rPr>
                      <a:t>Muck</a:t>
                    </a:r>
                  </a:p>
                  <a:p>
                    <a:pPr algn="ctr" eaLnBrk="0" fontAlgn="base" hangingPunct="0">
                      <a:spcBef>
                        <a:spcPct val="0"/>
                      </a:spcBef>
                      <a:spcAft>
                        <a:spcPct val="0"/>
                      </a:spcAft>
                    </a:pPr>
                    <a:r>
                      <a:rPr lang="en-US" b="1">
                        <a:solidFill>
                          <a:srgbClr val="FFFFFF"/>
                        </a:solidFill>
                        <a:latin typeface="Arial Black" pitchFamily="34" charset="0"/>
                        <a:cs typeface="Arial" charset="0"/>
                      </a:rPr>
                      <a:t>raker</a:t>
                    </a:r>
                    <a:endParaRPr lang="en-US">
                      <a:solidFill>
                        <a:srgbClr val="000000"/>
                      </a:solidFill>
                      <a:latin typeface="Arial Black" pitchFamily="34" charset="0"/>
                    </a:endParaRPr>
                  </a:p>
                </p:txBody>
              </p:sp>
              <p:sp>
                <p:nvSpPr>
                  <p:cNvPr id="185580" name="Rectangle 236"/>
                  <p:cNvSpPr>
                    <a:spLocks noChangeArrowheads="1"/>
                  </p:cNvSpPr>
                  <p:nvPr/>
                </p:nvSpPr>
                <p:spPr bwMode="auto">
                  <a:xfrm>
                    <a:off x="0" y="4322"/>
                    <a:ext cx="291" cy="212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908" name="Group 237"/>
              <p:cNvGrpSpPr>
                <a:grpSpLocks/>
              </p:cNvGrpSpPr>
              <p:nvPr/>
            </p:nvGrpSpPr>
            <p:grpSpPr bwMode="auto">
              <a:xfrm>
                <a:off x="291" y="4320"/>
                <a:ext cx="601" cy="2128"/>
                <a:chOff x="291" y="4320"/>
                <a:chExt cx="601" cy="2128"/>
              </a:xfrm>
            </p:grpSpPr>
            <p:sp>
              <p:nvSpPr>
                <p:cNvPr id="185582" name="Rectangle 238"/>
                <p:cNvSpPr>
                  <a:spLocks noChangeArrowheads="1"/>
                </p:cNvSpPr>
                <p:nvPr/>
              </p:nvSpPr>
              <p:spPr bwMode="auto">
                <a:xfrm>
                  <a:off x="291" y="4322"/>
                  <a:ext cx="601" cy="2124"/>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920" name="Group 239"/>
                <p:cNvGrpSpPr>
                  <a:grpSpLocks/>
                </p:cNvGrpSpPr>
                <p:nvPr/>
              </p:nvGrpSpPr>
              <p:grpSpPr bwMode="auto">
                <a:xfrm>
                  <a:off x="291" y="4320"/>
                  <a:ext cx="601" cy="2128"/>
                  <a:chOff x="291" y="4320"/>
                  <a:chExt cx="601" cy="2128"/>
                </a:xfrm>
              </p:grpSpPr>
              <p:sp>
                <p:nvSpPr>
                  <p:cNvPr id="121921" name="Rectangle 240"/>
                  <p:cNvSpPr>
                    <a:spLocks noChangeArrowheads="1"/>
                  </p:cNvSpPr>
                  <p:nvPr/>
                </p:nvSpPr>
                <p:spPr bwMode="auto">
                  <a:xfrm>
                    <a:off x="291" y="4320"/>
                    <a:ext cx="601" cy="21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b="1">
                        <a:solidFill>
                          <a:srgbClr val="FFFFFF"/>
                        </a:solidFill>
                        <a:latin typeface="Arial Black" pitchFamily="34" charset="0"/>
                        <a:cs typeface="Arial" charset="0"/>
                      </a:rPr>
                      <a:t>Work</a:t>
                    </a:r>
                    <a:endParaRPr lang="en-US" sz="2400">
                      <a:solidFill>
                        <a:srgbClr val="000000"/>
                      </a:solidFill>
                      <a:latin typeface="Arial Black" pitchFamily="34" charset="0"/>
                    </a:endParaRPr>
                  </a:p>
                </p:txBody>
              </p:sp>
              <p:sp>
                <p:nvSpPr>
                  <p:cNvPr id="185585" name="Rectangle 241"/>
                  <p:cNvSpPr>
                    <a:spLocks noChangeArrowheads="1"/>
                  </p:cNvSpPr>
                  <p:nvPr/>
                </p:nvSpPr>
                <p:spPr bwMode="auto">
                  <a:xfrm>
                    <a:off x="291" y="4322"/>
                    <a:ext cx="601" cy="212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909" name="Group 242"/>
              <p:cNvGrpSpPr>
                <a:grpSpLocks/>
              </p:cNvGrpSpPr>
              <p:nvPr/>
            </p:nvGrpSpPr>
            <p:grpSpPr bwMode="auto">
              <a:xfrm>
                <a:off x="892" y="4320"/>
                <a:ext cx="757" cy="2128"/>
                <a:chOff x="892" y="4320"/>
                <a:chExt cx="757" cy="2128"/>
              </a:xfrm>
            </p:grpSpPr>
            <p:sp>
              <p:nvSpPr>
                <p:cNvPr id="185587" name="Rectangle 243"/>
                <p:cNvSpPr>
                  <a:spLocks noChangeArrowheads="1"/>
                </p:cNvSpPr>
                <p:nvPr/>
              </p:nvSpPr>
              <p:spPr bwMode="auto">
                <a:xfrm>
                  <a:off x="892" y="4322"/>
                  <a:ext cx="757" cy="2124"/>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916" name="Group 244"/>
                <p:cNvGrpSpPr>
                  <a:grpSpLocks/>
                </p:cNvGrpSpPr>
                <p:nvPr/>
              </p:nvGrpSpPr>
              <p:grpSpPr bwMode="auto">
                <a:xfrm>
                  <a:off x="892" y="4320"/>
                  <a:ext cx="757" cy="2128"/>
                  <a:chOff x="892" y="4320"/>
                  <a:chExt cx="757" cy="2128"/>
                </a:xfrm>
              </p:grpSpPr>
              <p:sp>
                <p:nvSpPr>
                  <p:cNvPr id="121917" name="Rectangle 245"/>
                  <p:cNvSpPr>
                    <a:spLocks noChangeArrowheads="1"/>
                  </p:cNvSpPr>
                  <p:nvPr/>
                </p:nvSpPr>
                <p:spPr bwMode="auto">
                  <a:xfrm>
                    <a:off x="892" y="4320"/>
                    <a:ext cx="757" cy="21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b="1">
                        <a:solidFill>
                          <a:srgbClr val="FFFFFF"/>
                        </a:solidFill>
                        <a:latin typeface="Arial Black" pitchFamily="34" charset="0"/>
                        <a:cs typeface="Arial" charset="0"/>
                      </a:rPr>
                      <a:t>Subject</a:t>
                    </a:r>
                    <a:endParaRPr lang="en-US" sz="2400">
                      <a:solidFill>
                        <a:srgbClr val="000000"/>
                      </a:solidFill>
                      <a:latin typeface="Arial Black" pitchFamily="34" charset="0"/>
                    </a:endParaRPr>
                  </a:p>
                </p:txBody>
              </p:sp>
              <p:sp>
                <p:nvSpPr>
                  <p:cNvPr id="185590" name="Rectangle 246"/>
                  <p:cNvSpPr>
                    <a:spLocks noChangeArrowheads="1"/>
                  </p:cNvSpPr>
                  <p:nvPr/>
                </p:nvSpPr>
                <p:spPr bwMode="auto">
                  <a:xfrm>
                    <a:off x="892" y="4322"/>
                    <a:ext cx="757" cy="212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910" name="Group 247"/>
              <p:cNvGrpSpPr>
                <a:grpSpLocks/>
              </p:cNvGrpSpPr>
              <p:nvPr/>
            </p:nvGrpSpPr>
            <p:grpSpPr bwMode="auto">
              <a:xfrm>
                <a:off x="1649" y="4320"/>
                <a:ext cx="795" cy="2128"/>
                <a:chOff x="1649" y="4320"/>
                <a:chExt cx="795" cy="2128"/>
              </a:xfrm>
            </p:grpSpPr>
            <p:sp>
              <p:nvSpPr>
                <p:cNvPr id="185592" name="Rectangle 248"/>
                <p:cNvSpPr>
                  <a:spLocks noChangeArrowheads="1"/>
                </p:cNvSpPr>
                <p:nvPr/>
              </p:nvSpPr>
              <p:spPr bwMode="auto">
                <a:xfrm>
                  <a:off x="1649" y="4322"/>
                  <a:ext cx="795" cy="2124"/>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912" name="Group 249"/>
                <p:cNvGrpSpPr>
                  <a:grpSpLocks/>
                </p:cNvGrpSpPr>
                <p:nvPr/>
              </p:nvGrpSpPr>
              <p:grpSpPr bwMode="auto">
                <a:xfrm>
                  <a:off x="1649" y="4320"/>
                  <a:ext cx="795" cy="2128"/>
                  <a:chOff x="1649" y="4320"/>
                  <a:chExt cx="795" cy="2128"/>
                </a:xfrm>
              </p:grpSpPr>
              <p:sp>
                <p:nvSpPr>
                  <p:cNvPr id="121913" name="Rectangle 250"/>
                  <p:cNvSpPr>
                    <a:spLocks noChangeArrowheads="1"/>
                  </p:cNvSpPr>
                  <p:nvPr/>
                </p:nvSpPr>
                <p:spPr bwMode="auto">
                  <a:xfrm>
                    <a:off x="1649" y="4320"/>
                    <a:ext cx="795" cy="21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b="1">
                        <a:solidFill>
                          <a:srgbClr val="FFFFFF"/>
                        </a:solidFill>
                        <a:latin typeface="Arial Black" pitchFamily="34" charset="0"/>
                        <a:cs typeface="Arial" charset="0"/>
                      </a:rPr>
                      <a:t>Results</a:t>
                    </a:r>
                    <a:endParaRPr lang="en-US" sz="2400">
                      <a:solidFill>
                        <a:srgbClr val="000000"/>
                      </a:solidFill>
                      <a:latin typeface="Arial Black" pitchFamily="34" charset="0"/>
                    </a:endParaRPr>
                  </a:p>
                </p:txBody>
              </p:sp>
              <p:sp>
                <p:nvSpPr>
                  <p:cNvPr id="185595" name="Rectangle 251"/>
                  <p:cNvSpPr>
                    <a:spLocks noChangeArrowheads="1"/>
                  </p:cNvSpPr>
                  <p:nvPr/>
                </p:nvSpPr>
                <p:spPr bwMode="auto">
                  <a:xfrm>
                    <a:off x="1649" y="4322"/>
                    <a:ext cx="795" cy="212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sp>
          <p:nvSpPr>
            <p:cNvPr id="185596" name="Rectangle 252"/>
            <p:cNvSpPr>
              <a:spLocks noChangeArrowheads="1"/>
            </p:cNvSpPr>
            <p:nvPr/>
          </p:nvSpPr>
          <p:spPr bwMode="auto">
            <a:xfrm>
              <a:off x="-3" y="4317"/>
              <a:ext cx="2450" cy="2134"/>
            </a:xfrm>
            <a:prstGeom prst="rect">
              <a:avLst/>
            </a:prstGeom>
            <a:noFill/>
            <a:ln w="9525">
              <a:solidFill>
                <a:srgbClr val="00000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185597" name="Rectangle 253"/>
          <p:cNvSpPr>
            <a:spLocks noChangeArrowheads="1"/>
          </p:cNvSpPr>
          <p:nvPr/>
        </p:nvSpPr>
        <p:spPr bwMode="auto">
          <a:xfrm>
            <a:off x="0" y="-10458450"/>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62" name="Group 296"/>
          <p:cNvGrpSpPr>
            <a:grpSpLocks/>
          </p:cNvGrpSpPr>
          <p:nvPr/>
        </p:nvGrpSpPr>
        <p:grpSpPr bwMode="auto">
          <a:xfrm>
            <a:off x="0" y="685800"/>
            <a:ext cx="9144000" cy="6172200"/>
            <a:chOff x="-3" y="4317"/>
            <a:chExt cx="2450" cy="8862"/>
          </a:xfrm>
        </p:grpSpPr>
        <p:grpSp>
          <p:nvGrpSpPr>
            <p:cNvPr id="121863" name="Group 294"/>
            <p:cNvGrpSpPr>
              <a:grpSpLocks/>
            </p:cNvGrpSpPr>
            <p:nvPr/>
          </p:nvGrpSpPr>
          <p:grpSpPr bwMode="auto">
            <a:xfrm>
              <a:off x="0" y="4320"/>
              <a:ext cx="2444" cy="8856"/>
              <a:chOff x="0" y="4320"/>
              <a:chExt cx="2444" cy="8856"/>
            </a:xfrm>
          </p:grpSpPr>
          <p:grpSp>
            <p:nvGrpSpPr>
              <p:cNvPr id="121865" name="Group 265"/>
              <p:cNvGrpSpPr>
                <a:grpSpLocks/>
              </p:cNvGrpSpPr>
              <p:nvPr/>
            </p:nvGrpSpPr>
            <p:grpSpPr bwMode="auto">
              <a:xfrm>
                <a:off x="0" y="4320"/>
                <a:ext cx="291" cy="4428"/>
                <a:chOff x="0" y="4320"/>
                <a:chExt cx="291" cy="4428"/>
              </a:xfrm>
            </p:grpSpPr>
            <p:sp>
              <p:nvSpPr>
                <p:cNvPr id="185608" name="Rectangle 264"/>
                <p:cNvSpPr>
                  <a:spLocks noChangeArrowheads="1"/>
                </p:cNvSpPr>
                <p:nvPr/>
              </p:nvSpPr>
              <p:spPr bwMode="auto">
                <a:xfrm>
                  <a:off x="0" y="4319"/>
                  <a:ext cx="291" cy="44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902" name="Group 263"/>
                <p:cNvGrpSpPr>
                  <a:grpSpLocks/>
                </p:cNvGrpSpPr>
                <p:nvPr/>
              </p:nvGrpSpPr>
              <p:grpSpPr bwMode="auto">
                <a:xfrm>
                  <a:off x="0" y="4320"/>
                  <a:ext cx="291" cy="4428"/>
                  <a:chOff x="0" y="4320"/>
                  <a:chExt cx="291" cy="4428"/>
                </a:xfrm>
              </p:grpSpPr>
              <p:sp>
                <p:nvSpPr>
                  <p:cNvPr id="121903" name="Rectangle 254"/>
                  <p:cNvSpPr>
                    <a:spLocks noChangeArrowheads="1"/>
                  </p:cNvSpPr>
                  <p:nvPr/>
                </p:nvSpPr>
                <p:spPr bwMode="auto">
                  <a:xfrm>
                    <a:off x="0" y="4320"/>
                    <a:ext cx="291" cy="4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a:solidFill>
                          <a:srgbClr val="000000"/>
                        </a:solidFill>
                        <a:latin typeface="Arial Black" pitchFamily="34" charset="0"/>
                        <a:cs typeface="Arial" charset="0"/>
                      </a:rPr>
                      <a:t>Frank Norris</a:t>
                    </a:r>
                    <a:endParaRPr lang="en-US" sz="2000">
                      <a:solidFill>
                        <a:srgbClr val="000000"/>
                      </a:solidFill>
                      <a:latin typeface="Arial Black" pitchFamily="34" charset="0"/>
                    </a:endParaRPr>
                  </a:p>
                </p:txBody>
              </p:sp>
              <p:sp>
                <p:nvSpPr>
                  <p:cNvPr id="185606" name="Rectangle 262"/>
                  <p:cNvSpPr>
                    <a:spLocks noChangeArrowheads="1"/>
                  </p:cNvSpPr>
                  <p:nvPr/>
                </p:nvSpPr>
                <p:spPr bwMode="auto">
                  <a:xfrm>
                    <a:off x="0" y="4319"/>
                    <a:ext cx="291" cy="44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866" name="Group 269"/>
              <p:cNvGrpSpPr>
                <a:grpSpLocks/>
              </p:cNvGrpSpPr>
              <p:nvPr/>
            </p:nvGrpSpPr>
            <p:grpSpPr bwMode="auto">
              <a:xfrm>
                <a:off x="291" y="4320"/>
                <a:ext cx="601" cy="4428"/>
                <a:chOff x="291" y="4320"/>
                <a:chExt cx="601" cy="4428"/>
              </a:xfrm>
            </p:grpSpPr>
            <p:sp>
              <p:nvSpPr>
                <p:cNvPr id="185612" name="Rectangle 268"/>
                <p:cNvSpPr>
                  <a:spLocks noChangeArrowheads="1"/>
                </p:cNvSpPr>
                <p:nvPr/>
              </p:nvSpPr>
              <p:spPr bwMode="auto">
                <a:xfrm>
                  <a:off x="291" y="4319"/>
                  <a:ext cx="601" cy="44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98" name="Group 267"/>
                <p:cNvGrpSpPr>
                  <a:grpSpLocks/>
                </p:cNvGrpSpPr>
                <p:nvPr/>
              </p:nvGrpSpPr>
              <p:grpSpPr bwMode="auto">
                <a:xfrm>
                  <a:off x="291" y="4320"/>
                  <a:ext cx="601" cy="4428"/>
                  <a:chOff x="291" y="4320"/>
                  <a:chExt cx="601" cy="4428"/>
                </a:xfrm>
              </p:grpSpPr>
              <p:sp>
                <p:nvSpPr>
                  <p:cNvPr id="121899" name="Rectangle 255"/>
                  <p:cNvSpPr>
                    <a:spLocks noChangeArrowheads="1"/>
                  </p:cNvSpPr>
                  <p:nvPr/>
                </p:nvSpPr>
                <p:spPr bwMode="auto">
                  <a:xfrm>
                    <a:off x="291" y="4320"/>
                    <a:ext cx="601" cy="4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i="1">
                        <a:solidFill>
                          <a:srgbClr val="000000"/>
                        </a:solidFill>
                        <a:latin typeface="Arial Black" pitchFamily="34" charset="0"/>
                      </a:rPr>
                      <a:t>The Octopus</a:t>
                    </a:r>
                    <a:r>
                      <a:rPr lang="en-US" sz="2000">
                        <a:solidFill>
                          <a:srgbClr val="000000"/>
                        </a:solidFill>
                        <a:latin typeface="Arial Black" pitchFamily="34" charset="0"/>
                      </a:rPr>
                      <a:t> (1901)</a:t>
                    </a:r>
                  </a:p>
                </p:txBody>
              </p:sp>
              <p:sp>
                <p:nvSpPr>
                  <p:cNvPr id="185610" name="Rectangle 266"/>
                  <p:cNvSpPr>
                    <a:spLocks noChangeArrowheads="1"/>
                  </p:cNvSpPr>
                  <p:nvPr/>
                </p:nvSpPr>
                <p:spPr bwMode="auto">
                  <a:xfrm>
                    <a:off x="291" y="4319"/>
                    <a:ext cx="601" cy="44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867" name="Group 273"/>
              <p:cNvGrpSpPr>
                <a:grpSpLocks/>
              </p:cNvGrpSpPr>
              <p:nvPr/>
            </p:nvGrpSpPr>
            <p:grpSpPr bwMode="auto">
              <a:xfrm>
                <a:off x="892" y="4320"/>
                <a:ext cx="757" cy="4428"/>
                <a:chOff x="892" y="4320"/>
                <a:chExt cx="757" cy="4428"/>
              </a:xfrm>
            </p:grpSpPr>
            <p:sp>
              <p:nvSpPr>
                <p:cNvPr id="185616" name="Rectangle 272"/>
                <p:cNvSpPr>
                  <a:spLocks noChangeArrowheads="1"/>
                </p:cNvSpPr>
                <p:nvPr/>
              </p:nvSpPr>
              <p:spPr bwMode="auto">
                <a:xfrm>
                  <a:off x="892" y="4319"/>
                  <a:ext cx="757" cy="44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94" name="Group 271"/>
                <p:cNvGrpSpPr>
                  <a:grpSpLocks/>
                </p:cNvGrpSpPr>
                <p:nvPr/>
              </p:nvGrpSpPr>
              <p:grpSpPr bwMode="auto">
                <a:xfrm>
                  <a:off x="892" y="4320"/>
                  <a:ext cx="757" cy="4428"/>
                  <a:chOff x="892" y="4320"/>
                  <a:chExt cx="757" cy="4428"/>
                </a:xfrm>
              </p:grpSpPr>
              <p:sp>
                <p:nvSpPr>
                  <p:cNvPr id="121895" name="Rectangle 256"/>
                  <p:cNvSpPr>
                    <a:spLocks noChangeArrowheads="1"/>
                  </p:cNvSpPr>
                  <p:nvPr/>
                </p:nvSpPr>
                <p:spPr bwMode="auto">
                  <a:xfrm>
                    <a:off x="892" y="4320"/>
                    <a:ext cx="757" cy="4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400">
                        <a:solidFill>
                          <a:srgbClr val="000000"/>
                        </a:solidFill>
                        <a:latin typeface="Arial Black" pitchFamily="34" charset="0"/>
                      </a:rPr>
                      <a:t>This fictional book exposed monopolistic railroad practices in California.</a:t>
                    </a:r>
                  </a:p>
                </p:txBody>
              </p:sp>
              <p:sp>
                <p:nvSpPr>
                  <p:cNvPr id="185614" name="Rectangle 270"/>
                  <p:cNvSpPr>
                    <a:spLocks noChangeArrowheads="1"/>
                  </p:cNvSpPr>
                  <p:nvPr/>
                </p:nvSpPr>
                <p:spPr bwMode="auto">
                  <a:xfrm>
                    <a:off x="892" y="4319"/>
                    <a:ext cx="757" cy="44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868" name="Group 277"/>
              <p:cNvGrpSpPr>
                <a:grpSpLocks/>
              </p:cNvGrpSpPr>
              <p:nvPr/>
            </p:nvGrpSpPr>
            <p:grpSpPr bwMode="auto">
              <a:xfrm>
                <a:off x="1649" y="4320"/>
                <a:ext cx="795" cy="4428"/>
                <a:chOff x="1649" y="4320"/>
                <a:chExt cx="795" cy="4428"/>
              </a:xfrm>
            </p:grpSpPr>
            <p:sp>
              <p:nvSpPr>
                <p:cNvPr id="185620" name="Rectangle 276"/>
                <p:cNvSpPr>
                  <a:spLocks noChangeArrowheads="1"/>
                </p:cNvSpPr>
                <p:nvPr/>
              </p:nvSpPr>
              <p:spPr bwMode="auto">
                <a:xfrm>
                  <a:off x="1649" y="4319"/>
                  <a:ext cx="795" cy="44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90" name="Group 275"/>
                <p:cNvGrpSpPr>
                  <a:grpSpLocks/>
                </p:cNvGrpSpPr>
                <p:nvPr/>
              </p:nvGrpSpPr>
              <p:grpSpPr bwMode="auto">
                <a:xfrm>
                  <a:off x="1649" y="4320"/>
                  <a:ext cx="795" cy="4428"/>
                  <a:chOff x="1649" y="4320"/>
                  <a:chExt cx="795" cy="4428"/>
                </a:xfrm>
              </p:grpSpPr>
              <p:sp>
                <p:nvSpPr>
                  <p:cNvPr id="121891" name="Rectangle 257"/>
                  <p:cNvSpPr>
                    <a:spLocks noChangeArrowheads="1"/>
                  </p:cNvSpPr>
                  <p:nvPr/>
                </p:nvSpPr>
                <p:spPr bwMode="auto">
                  <a:xfrm>
                    <a:off x="1649" y="4320"/>
                    <a:ext cx="795" cy="4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lnSpc>
                        <a:spcPct val="90000"/>
                      </a:lnSpc>
                      <a:spcBef>
                        <a:spcPct val="0"/>
                      </a:spcBef>
                      <a:spcAft>
                        <a:spcPct val="0"/>
                      </a:spcAft>
                    </a:pPr>
                    <a:r>
                      <a:rPr lang="en-US" sz="2400">
                        <a:solidFill>
                          <a:srgbClr val="000000"/>
                        </a:solidFill>
                        <a:latin typeface="Arial Black" pitchFamily="34" charset="0"/>
                      </a:rPr>
                      <a:t>In </a:t>
                    </a:r>
                    <a:r>
                      <a:rPr lang="en-US" sz="2400" i="1">
                        <a:solidFill>
                          <a:srgbClr val="000000"/>
                        </a:solidFill>
                        <a:latin typeface="Arial Black" pitchFamily="34" charset="0"/>
                      </a:rPr>
                      <a:t>Northern Securities v. U.S.</a:t>
                    </a:r>
                    <a:r>
                      <a:rPr lang="en-US" sz="2400">
                        <a:solidFill>
                          <a:srgbClr val="000000"/>
                        </a:solidFill>
                        <a:latin typeface="Arial Black" pitchFamily="34" charset="0"/>
                      </a:rPr>
                      <a:t> (1904), the holding company controlling railroads in the Northwest was broken up.</a:t>
                    </a:r>
                  </a:p>
                </p:txBody>
              </p:sp>
              <p:sp>
                <p:nvSpPr>
                  <p:cNvPr id="185618" name="Rectangle 274"/>
                  <p:cNvSpPr>
                    <a:spLocks noChangeArrowheads="1"/>
                  </p:cNvSpPr>
                  <p:nvPr/>
                </p:nvSpPr>
                <p:spPr bwMode="auto">
                  <a:xfrm>
                    <a:off x="1649" y="4319"/>
                    <a:ext cx="795" cy="44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869" name="Group 281"/>
              <p:cNvGrpSpPr>
                <a:grpSpLocks/>
              </p:cNvGrpSpPr>
              <p:nvPr/>
            </p:nvGrpSpPr>
            <p:grpSpPr bwMode="auto">
              <a:xfrm>
                <a:off x="0" y="8748"/>
                <a:ext cx="291" cy="4428"/>
                <a:chOff x="0" y="8748"/>
                <a:chExt cx="291" cy="4428"/>
              </a:xfrm>
            </p:grpSpPr>
            <p:sp>
              <p:nvSpPr>
                <p:cNvPr id="185624" name="Rectangle 280"/>
                <p:cNvSpPr>
                  <a:spLocks noChangeArrowheads="1"/>
                </p:cNvSpPr>
                <p:nvPr/>
              </p:nvSpPr>
              <p:spPr bwMode="auto">
                <a:xfrm>
                  <a:off x="0" y="8748"/>
                  <a:ext cx="291" cy="44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86" name="Group 279"/>
                <p:cNvGrpSpPr>
                  <a:grpSpLocks/>
                </p:cNvGrpSpPr>
                <p:nvPr/>
              </p:nvGrpSpPr>
              <p:grpSpPr bwMode="auto">
                <a:xfrm>
                  <a:off x="0" y="8748"/>
                  <a:ext cx="291" cy="4428"/>
                  <a:chOff x="0" y="8748"/>
                  <a:chExt cx="291" cy="4428"/>
                </a:xfrm>
              </p:grpSpPr>
              <p:sp>
                <p:nvSpPr>
                  <p:cNvPr id="121887" name="Rectangle 258"/>
                  <p:cNvSpPr>
                    <a:spLocks noChangeArrowheads="1"/>
                  </p:cNvSpPr>
                  <p:nvPr/>
                </p:nvSpPr>
                <p:spPr bwMode="auto">
                  <a:xfrm>
                    <a:off x="0" y="8748"/>
                    <a:ext cx="291" cy="4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a:solidFill>
                          <a:srgbClr val="000000"/>
                        </a:solidFill>
                        <a:latin typeface="Arial Black" pitchFamily="34" charset="0"/>
                        <a:cs typeface="Arial" charset="0"/>
                      </a:rPr>
                      <a:t>Ida Tarbell</a:t>
                    </a:r>
                    <a:endParaRPr lang="en-US">
                      <a:solidFill>
                        <a:srgbClr val="000000"/>
                      </a:solidFill>
                      <a:latin typeface="Arial Black" pitchFamily="34" charset="0"/>
                    </a:endParaRPr>
                  </a:p>
                </p:txBody>
              </p:sp>
              <p:sp>
                <p:nvSpPr>
                  <p:cNvPr id="185622" name="Rectangle 278"/>
                  <p:cNvSpPr>
                    <a:spLocks noChangeArrowheads="1"/>
                  </p:cNvSpPr>
                  <p:nvPr/>
                </p:nvSpPr>
                <p:spPr bwMode="auto">
                  <a:xfrm>
                    <a:off x="0" y="8748"/>
                    <a:ext cx="291" cy="44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870" name="Group 285"/>
              <p:cNvGrpSpPr>
                <a:grpSpLocks/>
              </p:cNvGrpSpPr>
              <p:nvPr/>
            </p:nvGrpSpPr>
            <p:grpSpPr bwMode="auto">
              <a:xfrm>
                <a:off x="291" y="8748"/>
                <a:ext cx="601" cy="4428"/>
                <a:chOff x="291" y="8748"/>
                <a:chExt cx="601" cy="4428"/>
              </a:xfrm>
            </p:grpSpPr>
            <p:sp>
              <p:nvSpPr>
                <p:cNvPr id="185628" name="Rectangle 284"/>
                <p:cNvSpPr>
                  <a:spLocks noChangeArrowheads="1"/>
                </p:cNvSpPr>
                <p:nvPr/>
              </p:nvSpPr>
              <p:spPr bwMode="auto">
                <a:xfrm>
                  <a:off x="291" y="8748"/>
                  <a:ext cx="601" cy="44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82" name="Group 283"/>
                <p:cNvGrpSpPr>
                  <a:grpSpLocks/>
                </p:cNvGrpSpPr>
                <p:nvPr/>
              </p:nvGrpSpPr>
              <p:grpSpPr bwMode="auto">
                <a:xfrm>
                  <a:off x="291" y="8748"/>
                  <a:ext cx="601" cy="4428"/>
                  <a:chOff x="291" y="8748"/>
                  <a:chExt cx="601" cy="4428"/>
                </a:xfrm>
              </p:grpSpPr>
              <p:sp>
                <p:nvSpPr>
                  <p:cNvPr id="121883" name="Rectangle 259"/>
                  <p:cNvSpPr>
                    <a:spLocks noChangeArrowheads="1"/>
                  </p:cNvSpPr>
                  <p:nvPr/>
                </p:nvSpPr>
                <p:spPr bwMode="auto">
                  <a:xfrm>
                    <a:off x="291" y="8748"/>
                    <a:ext cx="601" cy="4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a:solidFill>
                          <a:srgbClr val="000000"/>
                        </a:solidFill>
                        <a:latin typeface="Arial Black" pitchFamily="34" charset="0"/>
                      </a:rPr>
                      <a:t>"History of Standard Oil Company" in </a:t>
                    </a:r>
                    <a:r>
                      <a:rPr lang="en-US" sz="2000" i="1">
                        <a:solidFill>
                          <a:srgbClr val="000000"/>
                        </a:solidFill>
                        <a:latin typeface="Arial Black" pitchFamily="34" charset="0"/>
                      </a:rPr>
                      <a:t>McClure's Magazine</a:t>
                    </a:r>
                    <a:br>
                      <a:rPr lang="en-US" sz="2000" i="1">
                        <a:solidFill>
                          <a:srgbClr val="000000"/>
                        </a:solidFill>
                        <a:latin typeface="Arial Black" pitchFamily="34" charset="0"/>
                      </a:rPr>
                    </a:br>
                    <a:r>
                      <a:rPr lang="en-US" sz="2000">
                        <a:solidFill>
                          <a:srgbClr val="000000"/>
                        </a:solidFill>
                        <a:latin typeface="Arial Black" pitchFamily="34" charset="0"/>
                      </a:rPr>
                      <a:t>(1904)</a:t>
                    </a:r>
                  </a:p>
                </p:txBody>
              </p:sp>
              <p:sp>
                <p:nvSpPr>
                  <p:cNvPr id="185626" name="Rectangle 282"/>
                  <p:cNvSpPr>
                    <a:spLocks noChangeArrowheads="1"/>
                  </p:cNvSpPr>
                  <p:nvPr/>
                </p:nvSpPr>
                <p:spPr bwMode="auto">
                  <a:xfrm>
                    <a:off x="291" y="8748"/>
                    <a:ext cx="601" cy="44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871" name="Group 289"/>
              <p:cNvGrpSpPr>
                <a:grpSpLocks/>
              </p:cNvGrpSpPr>
              <p:nvPr/>
            </p:nvGrpSpPr>
            <p:grpSpPr bwMode="auto">
              <a:xfrm>
                <a:off x="892" y="8748"/>
                <a:ext cx="757" cy="4428"/>
                <a:chOff x="892" y="8748"/>
                <a:chExt cx="757" cy="4428"/>
              </a:xfrm>
            </p:grpSpPr>
            <p:sp>
              <p:nvSpPr>
                <p:cNvPr id="185632" name="Rectangle 288"/>
                <p:cNvSpPr>
                  <a:spLocks noChangeArrowheads="1"/>
                </p:cNvSpPr>
                <p:nvPr/>
              </p:nvSpPr>
              <p:spPr bwMode="auto">
                <a:xfrm>
                  <a:off x="892" y="8748"/>
                  <a:ext cx="757" cy="44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78" name="Group 287"/>
                <p:cNvGrpSpPr>
                  <a:grpSpLocks/>
                </p:cNvGrpSpPr>
                <p:nvPr/>
              </p:nvGrpSpPr>
              <p:grpSpPr bwMode="auto">
                <a:xfrm>
                  <a:off x="892" y="8748"/>
                  <a:ext cx="757" cy="4428"/>
                  <a:chOff x="892" y="8748"/>
                  <a:chExt cx="757" cy="4428"/>
                </a:xfrm>
              </p:grpSpPr>
              <p:sp>
                <p:nvSpPr>
                  <p:cNvPr id="121879" name="Rectangle 260"/>
                  <p:cNvSpPr>
                    <a:spLocks noChangeArrowheads="1"/>
                  </p:cNvSpPr>
                  <p:nvPr/>
                </p:nvSpPr>
                <p:spPr bwMode="auto">
                  <a:xfrm>
                    <a:off x="892" y="8748"/>
                    <a:ext cx="757" cy="4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a:solidFill>
                          <a:srgbClr val="000000"/>
                        </a:solidFill>
                        <a:latin typeface="Arial Black" pitchFamily="34" charset="0"/>
                      </a:rPr>
                      <a:t>Exposed the ruthless tactics of the Standard Oil Company through a series of articles published in </a:t>
                    </a:r>
                    <a:r>
                      <a:rPr lang="en-US" sz="2000" i="1">
                        <a:solidFill>
                          <a:srgbClr val="000000"/>
                        </a:solidFill>
                        <a:latin typeface="Arial Black" pitchFamily="34" charset="0"/>
                      </a:rPr>
                      <a:t>McClure's Magazine</a:t>
                    </a:r>
                    <a:r>
                      <a:rPr lang="en-US" sz="2000">
                        <a:solidFill>
                          <a:srgbClr val="000000"/>
                        </a:solidFill>
                        <a:latin typeface="Arial Black" pitchFamily="34" charset="0"/>
                      </a:rPr>
                      <a:t>.</a:t>
                    </a:r>
                  </a:p>
                </p:txBody>
              </p:sp>
              <p:sp>
                <p:nvSpPr>
                  <p:cNvPr id="185630" name="Rectangle 286"/>
                  <p:cNvSpPr>
                    <a:spLocks noChangeArrowheads="1"/>
                  </p:cNvSpPr>
                  <p:nvPr/>
                </p:nvSpPr>
                <p:spPr bwMode="auto">
                  <a:xfrm>
                    <a:off x="892" y="8748"/>
                    <a:ext cx="757" cy="44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1872" name="Group 293"/>
              <p:cNvGrpSpPr>
                <a:grpSpLocks/>
              </p:cNvGrpSpPr>
              <p:nvPr/>
            </p:nvGrpSpPr>
            <p:grpSpPr bwMode="auto">
              <a:xfrm>
                <a:off x="1649" y="8748"/>
                <a:ext cx="795" cy="4428"/>
                <a:chOff x="1649" y="8748"/>
                <a:chExt cx="795" cy="4428"/>
              </a:xfrm>
            </p:grpSpPr>
            <p:sp>
              <p:nvSpPr>
                <p:cNvPr id="185636" name="Rectangle 292"/>
                <p:cNvSpPr>
                  <a:spLocks noChangeArrowheads="1"/>
                </p:cNvSpPr>
                <p:nvPr/>
              </p:nvSpPr>
              <p:spPr bwMode="auto">
                <a:xfrm>
                  <a:off x="1649" y="8748"/>
                  <a:ext cx="795" cy="44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1874" name="Group 291"/>
                <p:cNvGrpSpPr>
                  <a:grpSpLocks/>
                </p:cNvGrpSpPr>
                <p:nvPr/>
              </p:nvGrpSpPr>
              <p:grpSpPr bwMode="auto">
                <a:xfrm>
                  <a:off x="1649" y="8748"/>
                  <a:ext cx="795" cy="4428"/>
                  <a:chOff x="1649" y="8748"/>
                  <a:chExt cx="795" cy="4428"/>
                </a:xfrm>
              </p:grpSpPr>
              <p:sp>
                <p:nvSpPr>
                  <p:cNvPr id="121875" name="Rectangle 261"/>
                  <p:cNvSpPr>
                    <a:spLocks noChangeArrowheads="1"/>
                  </p:cNvSpPr>
                  <p:nvPr/>
                </p:nvSpPr>
                <p:spPr bwMode="auto">
                  <a:xfrm>
                    <a:off x="1649" y="8748"/>
                    <a:ext cx="795" cy="4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000">
                      <a:solidFill>
                        <a:srgbClr val="000000"/>
                      </a:solidFill>
                      <a:latin typeface="Arial Black" pitchFamily="34" charset="0"/>
                    </a:endParaRPr>
                  </a:p>
                  <a:p>
                    <a:pPr algn="ctr" eaLnBrk="0" fontAlgn="base" hangingPunct="0">
                      <a:spcBef>
                        <a:spcPct val="0"/>
                      </a:spcBef>
                      <a:spcAft>
                        <a:spcPct val="0"/>
                      </a:spcAft>
                    </a:pPr>
                    <a:r>
                      <a:rPr lang="en-US" sz="2400">
                        <a:solidFill>
                          <a:srgbClr val="000000"/>
                        </a:solidFill>
                        <a:latin typeface="Arial Black" pitchFamily="34" charset="0"/>
                      </a:rPr>
                      <a:t>In </a:t>
                    </a:r>
                    <a:r>
                      <a:rPr lang="en-US" sz="2400" i="1">
                        <a:solidFill>
                          <a:srgbClr val="000000"/>
                        </a:solidFill>
                        <a:latin typeface="Arial Black" pitchFamily="34" charset="0"/>
                      </a:rPr>
                      <a:t>Standard Oil v. U.S. </a:t>
                    </a:r>
                    <a:r>
                      <a:rPr lang="en-US" sz="2400">
                        <a:solidFill>
                          <a:srgbClr val="000000"/>
                        </a:solidFill>
                        <a:latin typeface="Arial Black" pitchFamily="34" charset="0"/>
                      </a:rPr>
                      <a:t>(1911), the company was declared a monopoly and broken up.</a:t>
                    </a:r>
                  </a:p>
                </p:txBody>
              </p:sp>
              <p:sp>
                <p:nvSpPr>
                  <p:cNvPr id="185634" name="Rectangle 290"/>
                  <p:cNvSpPr>
                    <a:spLocks noChangeArrowheads="1"/>
                  </p:cNvSpPr>
                  <p:nvPr/>
                </p:nvSpPr>
                <p:spPr bwMode="auto">
                  <a:xfrm>
                    <a:off x="1649" y="8748"/>
                    <a:ext cx="795" cy="44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sp>
          <p:nvSpPr>
            <p:cNvPr id="185639" name="Rectangle 295"/>
            <p:cNvSpPr>
              <a:spLocks noChangeArrowheads="1"/>
            </p:cNvSpPr>
            <p:nvPr/>
          </p:nvSpPr>
          <p:spPr bwMode="auto">
            <a:xfrm>
              <a:off x="-3" y="4317"/>
              <a:ext cx="2450" cy="8862"/>
            </a:xfrm>
            <a:prstGeom prst="rect">
              <a:avLst/>
            </a:prstGeom>
            <a:noFill/>
            <a:ln w="9525">
              <a:solidFill>
                <a:srgbClr val="00000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52378305"/>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0"/>
            <a:ext cx="9144000" cy="538163"/>
            <a:chOff x="-3" y="4317"/>
            <a:chExt cx="3631" cy="198"/>
          </a:xfrm>
        </p:grpSpPr>
        <p:grpSp>
          <p:nvGrpSpPr>
            <p:cNvPr id="122940" name="Group 3"/>
            <p:cNvGrpSpPr>
              <a:grpSpLocks/>
            </p:cNvGrpSpPr>
            <p:nvPr/>
          </p:nvGrpSpPr>
          <p:grpSpPr bwMode="auto">
            <a:xfrm>
              <a:off x="0" y="4320"/>
              <a:ext cx="3625" cy="192"/>
              <a:chOff x="0" y="4320"/>
              <a:chExt cx="3625" cy="192"/>
            </a:xfrm>
          </p:grpSpPr>
          <p:sp>
            <p:nvSpPr>
              <p:cNvPr id="378884" name="Rectangle 4"/>
              <p:cNvSpPr>
                <a:spLocks noChangeArrowheads="1"/>
              </p:cNvSpPr>
              <p:nvPr/>
            </p:nvSpPr>
            <p:spPr bwMode="auto">
              <a:xfrm>
                <a:off x="0" y="4320"/>
                <a:ext cx="3625" cy="192"/>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43" name="Group 5"/>
              <p:cNvGrpSpPr>
                <a:grpSpLocks/>
              </p:cNvGrpSpPr>
              <p:nvPr/>
            </p:nvGrpSpPr>
            <p:grpSpPr bwMode="auto">
              <a:xfrm>
                <a:off x="0" y="4320"/>
                <a:ext cx="3625" cy="192"/>
                <a:chOff x="0" y="4320"/>
                <a:chExt cx="3625" cy="192"/>
              </a:xfrm>
            </p:grpSpPr>
            <p:sp>
              <p:nvSpPr>
                <p:cNvPr id="122944" name="Rectangle 6"/>
                <p:cNvSpPr>
                  <a:spLocks noChangeArrowheads="1"/>
                </p:cNvSpPr>
                <p:nvPr/>
              </p:nvSpPr>
              <p:spPr bwMode="auto">
                <a:xfrm>
                  <a:off x="0" y="4320"/>
                  <a:ext cx="3625" cy="19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3200" b="1">
                      <a:solidFill>
                        <a:srgbClr val="FFFFFF"/>
                      </a:solidFill>
                      <a:latin typeface="Arial Black" pitchFamily="34" charset="0"/>
                      <a:cs typeface="Arial" charset="0"/>
                    </a:rPr>
                    <a:t>Social Reformers</a:t>
                  </a:r>
                  <a:endParaRPr lang="en-US" sz="4800">
                    <a:solidFill>
                      <a:srgbClr val="000000"/>
                    </a:solidFill>
                    <a:latin typeface="Arial Black" pitchFamily="34" charset="0"/>
                  </a:endParaRPr>
                </a:p>
              </p:txBody>
            </p:sp>
            <p:sp>
              <p:nvSpPr>
                <p:cNvPr id="378887" name="Rectangle 7"/>
                <p:cNvSpPr>
                  <a:spLocks noChangeArrowheads="1"/>
                </p:cNvSpPr>
                <p:nvPr/>
              </p:nvSpPr>
              <p:spPr bwMode="auto">
                <a:xfrm>
                  <a:off x="0" y="4320"/>
                  <a:ext cx="3625" cy="192"/>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sp>
          <p:nvSpPr>
            <p:cNvPr id="378888" name="Rectangle 8"/>
            <p:cNvSpPr>
              <a:spLocks noChangeArrowheads="1"/>
            </p:cNvSpPr>
            <p:nvPr/>
          </p:nvSpPr>
          <p:spPr bwMode="auto">
            <a:xfrm>
              <a:off x="-3" y="4317"/>
              <a:ext cx="3631" cy="198"/>
            </a:xfrm>
            <a:prstGeom prst="rect">
              <a:avLst/>
            </a:prstGeom>
            <a:noFill/>
            <a:ln w="9525">
              <a:solidFill>
                <a:srgbClr val="00000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378889" name="Rectangle 9"/>
          <p:cNvSpPr>
            <a:spLocks noChangeArrowheads="1"/>
          </p:cNvSpPr>
          <p:nvPr/>
        </p:nvSpPr>
        <p:spPr bwMode="auto">
          <a:xfrm>
            <a:off x="0" y="-772001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884" name="Group 10"/>
          <p:cNvGrpSpPr>
            <a:grpSpLocks/>
          </p:cNvGrpSpPr>
          <p:nvPr/>
        </p:nvGrpSpPr>
        <p:grpSpPr bwMode="auto">
          <a:xfrm>
            <a:off x="0" y="533400"/>
            <a:ext cx="9144000" cy="3886200"/>
            <a:chOff x="-3" y="4317"/>
            <a:chExt cx="2452" cy="5412"/>
          </a:xfrm>
        </p:grpSpPr>
        <p:grpSp>
          <p:nvGrpSpPr>
            <p:cNvPr id="122918" name="Group 11"/>
            <p:cNvGrpSpPr>
              <a:grpSpLocks/>
            </p:cNvGrpSpPr>
            <p:nvPr/>
          </p:nvGrpSpPr>
          <p:grpSpPr bwMode="auto">
            <a:xfrm>
              <a:off x="0" y="4320"/>
              <a:ext cx="2446" cy="5406"/>
              <a:chOff x="0" y="4320"/>
              <a:chExt cx="2446" cy="5406"/>
            </a:xfrm>
          </p:grpSpPr>
          <p:grpSp>
            <p:nvGrpSpPr>
              <p:cNvPr id="122920" name="Group 12"/>
              <p:cNvGrpSpPr>
                <a:grpSpLocks/>
              </p:cNvGrpSpPr>
              <p:nvPr/>
            </p:nvGrpSpPr>
            <p:grpSpPr bwMode="auto">
              <a:xfrm>
                <a:off x="0" y="4320"/>
                <a:ext cx="765" cy="2358"/>
                <a:chOff x="0" y="4320"/>
                <a:chExt cx="765" cy="2358"/>
              </a:xfrm>
            </p:grpSpPr>
            <p:sp>
              <p:nvSpPr>
                <p:cNvPr id="378893" name="Rectangle 13"/>
                <p:cNvSpPr>
                  <a:spLocks noChangeArrowheads="1"/>
                </p:cNvSpPr>
                <p:nvPr/>
              </p:nvSpPr>
              <p:spPr bwMode="auto">
                <a:xfrm>
                  <a:off x="0" y="4319"/>
                  <a:ext cx="765" cy="235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37" name="Group 14"/>
                <p:cNvGrpSpPr>
                  <a:grpSpLocks/>
                </p:cNvGrpSpPr>
                <p:nvPr/>
              </p:nvGrpSpPr>
              <p:grpSpPr bwMode="auto">
                <a:xfrm>
                  <a:off x="0" y="4320"/>
                  <a:ext cx="765" cy="2358"/>
                  <a:chOff x="0" y="4320"/>
                  <a:chExt cx="765" cy="2358"/>
                </a:xfrm>
              </p:grpSpPr>
              <p:sp>
                <p:nvSpPr>
                  <p:cNvPr id="122938" name="Rectangle 15"/>
                  <p:cNvSpPr>
                    <a:spLocks noChangeArrowheads="1"/>
                  </p:cNvSpPr>
                  <p:nvPr/>
                </p:nvSpPr>
                <p:spPr bwMode="auto">
                  <a:xfrm>
                    <a:off x="0" y="4320"/>
                    <a:ext cx="765" cy="23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b="1">
                        <a:solidFill>
                          <a:srgbClr val="000000"/>
                        </a:solidFill>
                        <a:latin typeface="Arial Black" pitchFamily="34" charset="0"/>
                        <a:cs typeface="Arial" charset="0"/>
                      </a:rPr>
                      <a:t>Booker T.</a:t>
                    </a:r>
                    <a:br>
                      <a:rPr lang="en-US" sz="2000" b="1">
                        <a:solidFill>
                          <a:srgbClr val="000000"/>
                        </a:solidFill>
                        <a:latin typeface="Arial Black" pitchFamily="34" charset="0"/>
                        <a:cs typeface="Arial" charset="0"/>
                      </a:rPr>
                    </a:br>
                    <a:r>
                      <a:rPr lang="en-US" sz="2000" b="1">
                        <a:solidFill>
                          <a:srgbClr val="000000"/>
                        </a:solidFill>
                        <a:latin typeface="Arial Black" pitchFamily="34" charset="0"/>
                        <a:cs typeface="Arial" charset="0"/>
                      </a:rPr>
                      <a:t>Washington</a:t>
                    </a:r>
                    <a:endParaRPr lang="en-US" sz="2000">
                      <a:solidFill>
                        <a:srgbClr val="000000"/>
                      </a:solidFill>
                      <a:latin typeface="Arial Black" pitchFamily="34" charset="0"/>
                    </a:endParaRPr>
                  </a:p>
                </p:txBody>
              </p:sp>
              <p:sp>
                <p:nvSpPr>
                  <p:cNvPr id="378896" name="Rectangle 16"/>
                  <p:cNvSpPr>
                    <a:spLocks noChangeArrowheads="1"/>
                  </p:cNvSpPr>
                  <p:nvPr/>
                </p:nvSpPr>
                <p:spPr bwMode="auto">
                  <a:xfrm>
                    <a:off x="0" y="4319"/>
                    <a:ext cx="765" cy="235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2921" name="Group 17"/>
              <p:cNvGrpSpPr>
                <a:grpSpLocks/>
              </p:cNvGrpSpPr>
              <p:nvPr/>
            </p:nvGrpSpPr>
            <p:grpSpPr bwMode="auto">
              <a:xfrm>
                <a:off x="765" y="4320"/>
                <a:ext cx="1681" cy="2358"/>
                <a:chOff x="765" y="4320"/>
                <a:chExt cx="1681" cy="2358"/>
              </a:xfrm>
            </p:grpSpPr>
            <p:sp>
              <p:nvSpPr>
                <p:cNvPr id="378898" name="Rectangle 18"/>
                <p:cNvSpPr>
                  <a:spLocks noChangeArrowheads="1"/>
                </p:cNvSpPr>
                <p:nvPr/>
              </p:nvSpPr>
              <p:spPr bwMode="auto">
                <a:xfrm>
                  <a:off x="765" y="4319"/>
                  <a:ext cx="1681" cy="235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33" name="Group 19"/>
                <p:cNvGrpSpPr>
                  <a:grpSpLocks/>
                </p:cNvGrpSpPr>
                <p:nvPr/>
              </p:nvGrpSpPr>
              <p:grpSpPr bwMode="auto">
                <a:xfrm>
                  <a:off x="765" y="4320"/>
                  <a:ext cx="1681" cy="2358"/>
                  <a:chOff x="765" y="4320"/>
                  <a:chExt cx="1681" cy="2358"/>
                </a:xfrm>
              </p:grpSpPr>
              <p:sp>
                <p:nvSpPr>
                  <p:cNvPr id="122934" name="Rectangle 20"/>
                  <p:cNvSpPr>
                    <a:spLocks noChangeArrowheads="1"/>
                  </p:cNvSpPr>
                  <p:nvPr/>
                </p:nvSpPr>
                <p:spPr bwMode="auto">
                  <a:xfrm>
                    <a:off x="765" y="4320"/>
                    <a:ext cx="1681" cy="23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endParaRPr>
                  </a:p>
                  <a:p>
                    <a:pPr algn="ctr" eaLnBrk="0" fontAlgn="base" hangingPunct="0">
                      <a:spcBef>
                        <a:spcPct val="0"/>
                      </a:spcBef>
                      <a:spcAft>
                        <a:spcPct val="0"/>
                      </a:spcAft>
                    </a:pPr>
                    <a:r>
                      <a:rPr lang="en-US" sz="2000">
                        <a:solidFill>
                          <a:srgbClr val="000000"/>
                        </a:solidFill>
                        <a:latin typeface="Arial Black" pitchFamily="34" charset="0"/>
                      </a:rPr>
                      <a:t>Former slave who founded the </a:t>
                    </a:r>
                    <a:r>
                      <a:rPr lang="en-US" sz="2000" b="1" u="sng">
                        <a:solidFill>
                          <a:srgbClr val="0000CC"/>
                        </a:solidFill>
                        <a:latin typeface="Arial Black" pitchFamily="34" charset="0"/>
                      </a:rPr>
                      <a:t>Tuskegee Institute</a:t>
                    </a:r>
                    <a:r>
                      <a:rPr lang="en-US" sz="2000">
                        <a:solidFill>
                          <a:srgbClr val="000000"/>
                        </a:solidFill>
                        <a:latin typeface="Arial Black" pitchFamily="34" charset="0"/>
                      </a:rPr>
                      <a:t> that focused on teaching African-Americans trade skills to earn a living and gain the trust of white society.</a:t>
                    </a:r>
                  </a:p>
                </p:txBody>
              </p:sp>
              <p:sp>
                <p:nvSpPr>
                  <p:cNvPr id="378901" name="Rectangle 21"/>
                  <p:cNvSpPr>
                    <a:spLocks noChangeArrowheads="1"/>
                  </p:cNvSpPr>
                  <p:nvPr/>
                </p:nvSpPr>
                <p:spPr bwMode="auto">
                  <a:xfrm>
                    <a:off x="765" y="4319"/>
                    <a:ext cx="1681" cy="235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2922" name="Group 22"/>
              <p:cNvGrpSpPr>
                <a:grpSpLocks/>
              </p:cNvGrpSpPr>
              <p:nvPr/>
            </p:nvGrpSpPr>
            <p:grpSpPr bwMode="auto">
              <a:xfrm>
                <a:off x="0" y="6678"/>
                <a:ext cx="765" cy="3048"/>
                <a:chOff x="0" y="6678"/>
                <a:chExt cx="765" cy="3048"/>
              </a:xfrm>
            </p:grpSpPr>
            <p:sp>
              <p:nvSpPr>
                <p:cNvPr id="378903" name="Rectangle 23"/>
                <p:cNvSpPr>
                  <a:spLocks noChangeArrowheads="1"/>
                </p:cNvSpPr>
                <p:nvPr/>
              </p:nvSpPr>
              <p:spPr bwMode="auto">
                <a:xfrm>
                  <a:off x="0" y="6678"/>
                  <a:ext cx="765" cy="304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29" name="Group 24"/>
                <p:cNvGrpSpPr>
                  <a:grpSpLocks/>
                </p:cNvGrpSpPr>
                <p:nvPr/>
              </p:nvGrpSpPr>
              <p:grpSpPr bwMode="auto">
                <a:xfrm>
                  <a:off x="0" y="6678"/>
                  <a:ext cx="765" cy="3048"/>
                  <a:chOff x="0" y="6678"/>
                  <a:chExt cx="765" cy="3048"/>
                </a:xfrm>
              </p:grpSpPr>
              <p:sp>
                <p:nvSpPr>
                  <p:cNvPr id="122930" name="Rectangle 25"/>
                  <p:cNvSpPr>
                    <a:spLocks noChangeArrowheads="1"/>
                  </p:cNvSpPr>
                  <p:nvPr/>
                </p:nvSpPr>
                <p:spPr bwMode="auto">
                  <a:xfrm>
                    <a:off x="0" y="6678"/>
                    <a:ext cx="765" cy="30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000">
                      <a:solidFill>
                        <a:srgbClr val="000000"/>
                      </a:solidFill>
                      <a:latin typeface="Arial Black" pitchFamily="34" charset="0"/>
                    </a:endParaRPr>
                  </a:p>
                </p:txBody>
              </p:sp>
              <p:sp>
                <p:nvSpPr>
                  <p:cNvPr id="378906" name="Rectangle 26"/>
                  <p:cNvSpPr>
                    <a:spLocks noChangeArrowheads="1"/>
                  </p:cNvSpPr>
                  <p:nvPr/>
                </p:nvSpPr>
                <p:spPr bwMode="auto">
                  <a:xfrm>
                    <a:off x="0" y="6678"/>
                    <a:ext cx="765" cy="304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2923" name="Group 27"/>
              <p:cNvGrpSpPr>
                <a:grpSpLocks/>
              </p:cNvGrpSpPr>
              <p:nvPr/>
            </p:nvGrpSpPr>
            <p:grpSpPr bwMode="auto">
              <a:xfrm>
                <a:off x="765" y="6678"/>
                <a:ext cx="1681" cy="3048"/>
                <a:chOff x="765" y="6678"/>
                <a:chExt cx="1681" cy="3048"/>
              </a:xfrm>
            </p:grpSpPr>
            <p:sp>
              <p:nvSpPr>
                <p:cNvPr id="378908" name="Rectangle 28"/>
                <p:cNvSpPr>
                  <a:spLocks noChangeArrowheads="1"/>
                </p:cNvSpPr>
                <p:nvPr/>
              </p:nvSpPr>
              <p:spPr bwMode="auto">
                <a:xfrm>
                  <a:off x="765" y="6678"/>
                  <a:ext cx="1681" cy="304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25" name="Group 29"/>
                <p:cNvGrpSpPr>
                  <a:grpSpLocks/>
                </p:cNvGrpSpPr>
                <p:nvPr/>
              </p:nvGrpSpPr>
              <p:grpSpPr bwMode="auto">
                <a:xfrm>
                  <a:off x="765" y="6678"/>
                  <a:ext cx="1681" cy="3048"/>
                  <a:chOff x="765" y="6678"/>
                  <a:chExt cx="1681" cy="3048"/>
                </a:xfrm>
              </p:grpSpPr>
              <p:sp>
                <p:nvSpPr>
                  <p:cNvPr id="122926" name="Rectangle 30"/>
                  <p:cNvSpPr>
                    <a:spLocks noChangeArrowheads="1"/>
                  </p:cNvSpPr>
                  <p:nvPr/>
                </p:nvSpPr>
                <p:spPr bwMode="auto">
                  <a:xfrm>
                    <a:off x="765" y="6678"/>
                    <a:ext cx="1681" cy="30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lnSpc>
                        <a:spcPct val="85000"/>
                      </a:lnSpc>
                      <a:spcBef>
                        <a:spcPct val="0"/>
                      </a:spcBef>
                      <a:spcAft>
                        <a:spcPct val="0"/>
                      </a:spcAft>
                    </a:pPr>
                    <a:endParaRPr lang="en-US" sz="2000">
                      <a:solidFill>
                        <a:srgbClr val="000000"/>
                      </a:solidFill>
                      <a:latin typeface="Arial Black" pitchFamily="34" charset="0"/>
                    </a:endParaRPr>
                  </a:p>
                </p:txBody>
              </p:sp>
              <p:sp>
                <p:nvSpPr>
                  <p:cNvPr id="378911" name="Rectangle 31"/>
                  <p:cNvSpPr>
                    <a:spLocks noChangeArrowheads="1"/>
                  </p:cNvSpPr>
                  <p:nvPr/>
                </p:nvSpPr>
                <p:spPr bwMode="auto">
                  <a:xfrm>
                    <a:off x="765" y="6678"/>
                    <a:ext cx="1681" cy="304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sp>
          <p:nvSpPr>
            <p:cNvPr id="378912" name="Rectangle 32"/>
            <p:cNvSpPr>
              <a:spLocks noChangeArrowheads="1"/>
            </p:cNvSpPr>
            <p:nvPr/>
          </p:nvSpPr>
          <p:spPr bwMode="auto">
            <a:xfrm>
              <a:off x="-3" y="4317"/>
              <a:ext cx="2452" cy="5412"/>
            </a:xfrm>
            <a:prstGeom prst="rect">
              <a:avLst/>
            </a:prstGeom>
            <a:noFill/>
            <a:ln w="9525">
              <a:solidFill>
                <a:srgbClr val="00000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378913" name="Rectangle 33"/>
          <p:cNvSpPr>
            <a:spLocks noChangeArrowheads="1"/>
          </p:cNvSpPr>
          <p:nvPr/>
        </p:nvSpPr>
        <p:spPr bwMode="auto">
          <a:xfrm>
            <a:off x="0" y="-23148925"/>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8914" name="Rectangle 34"/>
          <p:cNvSpPr>
            <a:spLocks noChangeArrowheads="1"/>
          </p:cNvSpPr>
          <p:nvPr/>
        </p:nvSpPr>
        <p:spPr bwMode="auto">
          <a:xfrm>
            <a:off x="0" y="-1109821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887" name="Group 35"/>
          <p:cNvGrpSpPr>
            <a:grpSpLocks/>
          </p:cNvGrpSpPr>
          <p:nvPr/>
        </p:nvGrpSpPr>
        <p:grpSpPr bwMode="auto">
          <a:xfrm>
            <a:off x="0" y="0"/>
            <a:ext cx="9144000" cy="703263"/>
            <a:chOff x="-3" y="4317"/>
            <a:chExt cx="2450" cy="2134"/>
          </a:xfrm>
        </p:grpSpPr>
        <p:grpSp>
          <p:nvGrpSpPr>
            <p:cNvPr id="122896" name="Group 36"/>
            <p:cNvGrpSpPr>
              <a:grpSpLocks/>
            </p:cNvGrpSpPr>
            <p:nvPr/>
          </p:nvGrpSpPr>
          <p:grpSpPr bwMode="auto">
            <a:xfrm>
              <a:off x="0" y="4320"/>
              <a:ext cx="2444" cy="2128"/>
              <a:chOff x="0" y="4320"/>
              <a:chExt cx="2444" cy="2128"/>
            </a:xfrm>
          </p:grpSpPr>
          <p:grpSp>
            <p:nvGrpSpPr>
              <p:cNvPr id="122898" name="Group 37"/>
              <p:cNvGrpSpPr>
                <a:grpSpLocks/>
              </p:cNvGrpSpPr>
              <p:nvPr/>
            </p:nvGrpSpPr>
            <p:grpSpPr bwMode="auto">
              <a:xfrm>
                <a:off x="0" y="4320"/>
                <a:ext cx="291" cy="2128"/>
                <a:chOff x="0" y="4320"/>
                <a:chExt cx="291" cy="2128"/>
              </a:xfrm>
            </p:grpSpPr>
            <p:sp>
              <p:nvSpPr>
                <p:cNvPr id="378918" name="Rectangle 38"/>
                <p:cNvSpPr>
                  <a:spLocks noChangeArrowheads="1"/>
                </p:cNvSpPr>
                <p:nvPr/>
              </p:nvSpPr>
              <p:spPr bwMode="auto">
                <a:xfrm>
                  <a:off x="0" y="4322"/>
                  <a:ext cx="291" cy="2124"/>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15" name="Group 39"/>
                <p:cNvGrpSpPr>
                  <a:grpSpLocks/>
                </p:cNvGrpSpPr>
                <p:nvPr/>
              </p:nvGrpSpPr>
              <p:grpSpPr bwMode="auto">
                <a:xfrm>
                  <a:off x="0" y="4320"/>
                  <a:ext cx="291" cy="2128"/>
                  <a:chOff x="0" y="4320"/>
                  <a:chExt cx="291" cy="2128"/>
                </a:xfrm>
              </p:grpSpPr>
              <p:sp>
                <p:nvSpPr>
                  <p:cNvPr id="122916" name="Rectangle 40"/>
                  <p:cNvSpPr>
                    <a:spLocks noChangeArrowheads="1"/>
                  </p:cNvSpPr>
                  <p:nvPr/>
                </p:nvSpPr>
                <p:spPr bwMode="auto">
                  <a:xfrm>
                    <a:off x="0" y="4320"/>
                    <a:ext cx="291" cy="21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000" b="1">
                        <a:solidFill>
                          <a:srgbClr val="FFFFFF"/>
                        </a:solidFill>
                        <a:latin typeface="Arial Black" pitchFamily="34" charset="0"/>
                        <a:cs typeface="Arial" charset="0"/>
                      </a:rPr>
                      <a:t>Muck</a:t>
                    </a:r>
                  </a:p>
                  <a:p>
                    <a:pPr algn="ctr" eaLnBrk="0" fontAlgn="base" hangingPunct="0">
                      <a:spcBef>
                        <a:spcPct val="0"/>
                      </a:spcBef>
                      <a:spcAft>
                        <a:spcPct val="0"/>
                      </a:spcAft>
                    </a:pPr>
                    <a:r>
                      <a:rPr lang="en-US" sz="2000" b="1">
                        <a:solidFill>
                          <a:srgbClr val="FFFFFF"/>
                        </a:solidFill>
                        <a:latin typeface="Arial Black" pitchFamily="34" charset="0"/>
                        <a:cs typeface="Arial" charset="0"/>
                      </a:rPr>
                      <a:t>raker</a:t>
                    </a:r>
                    <a:endParaRPr lang="en-US" sz="2000">
                      <a:solidFill>
                        <a:srgbClr val="000000"/>
                      </a:solidFill>
                      <a:latin typeface="Arial Black" pitchFamily="34" charset="0"/>
                    </a:endParaRPr>
                  </a:p>
                </p:txBody>
              </p:sp>
              <p:sp>
                <p:nvSpPr>
                  <p:cNvPr id="378921" name="Rectangle 41"/>
                  <p:cNvSpPr>
                    <a:spLocks noChangeArrowheads="1"/>
                  </p:cNvSpPr>
                  <p:nvPr/>
                </p:nvSpPr>
                <p:spPr bwMode="auto">
                  <a:xfrm>
                    <a:off x="0" y="4322"/>
                    <a:ext cx="291" cy="212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2899" name="Group 42"/>
              <p:cNvGrpSpPr>
                <a:grpSpLocks/>
              </p:cNvGrpSpPr>
              <p:nvPr/>
            </p:nvGrpSpPr>
            <p:grpSpPr bwMode="auto">
              <a:xfrm>
                <a:off x="291" y="4320"/>
                <a:ext cx="601" cy="2128"/>
                <a:chOff x="291" y="4320"/>
                <a:chExt cx="601" cy="2128"/>
              </a:xfrm>
            </p:grpSpPr>
            <p:sp>
              <p:nvSpPr>
                <p:cNvPr id="378923" name="Rectangle 43"/>
                <p:cNvSpPr>
                  <a:spLocks noChangeArrowheads="1"/>
                </p:cNvSpPr>
                <p:nvPr/>
              </p:nvSpPr>
              <p:spPr bwMode="auto">
                <a:xfrm>
                  <a:off x="291" y="4322"/>
                  <a:ext cx="601" cy="2124"/>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11" name="Group 44"/>
                <p:cNvGrpSpPr>
                  <a:grpSpLocks/>
                </p:cNvGrpSpPr>
                <p:nvPr/>
              </p:nvGrpSpPr>
              <p:grpSpPr bwMode="auto">
                <a:xfrm>
                  <a:off x="291" y="4320"/>
                  <a:ext cx="601" cy="2128"/>
                  <a:chOff x="291" y="4320"/>
                  <a:chExt cx="601" cy="2128"/>
                </a:xfrm>
              </p:grpSpPr>
              <p:sp>
                <p:nvSpPr>
                  <p:cNvPr id="122912" name="Rectangle 45"/>
                  <p:cNvSpPr>
                    <a:spLocks noChangeArrowheads="1"/>
                  </p:cNvSpPr>
                  <p:nvPr/>
                </p:nvSpPr>
                <p:spPr bwMode="auto">
                  <a:xfrm>
                    <a:off x="291" y="4320"/>
                    <a:ext cx="601" cy="21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b="1">
                        <a:solidFill>
                          <a:srgbClr val="FFFFFF"/>
                        </a:solidFill>
                        <a:latin typeface="Arial Black" pitchFamily="34" charset="0"/>
                        <a:cs typeface="Arial" charset="0"/>
                      </a:rPr>
                      <a:t>Work</a:t>
                    </a:r>
                    <a:endParaRPr lang="en-US" sz="2400">
                      <a:solidFill>
                        <a:srgbClr val="000000"/>
                      </a:solidFill>
                      <a:latin typeface="Arial Black" pitchFamily="34" charset="0"/>
                    </a:endParaRPr>
                  </a:p>
                </p:txBody>
              </p:sp>
              <p:sp>
                <p:nvSpPr>
                  <p:cNvPr id="378926" name="Rectangle 46"/>
                  <p:cNvSpPr>
                    <a:spLocks noChangeArrowheads="1"/>
                  </p:cNvSpPr>
                  <p:nvPr/>
                </p:nvSpPr>
                <p:spPr bwMode="auto">
                  <a:xfrm>
                    <a:off x="291" y="4322"/>
                    <a:ext cx="601" cy="212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2900" name="Group 47"/>
              <p:cNvGrpSpPr>
                <a:grpSpLocks/>
              </p:cNvGrpSpPr>
              <p:nvPr/>
            </p:nvGrpSpPr>
            <p:grpSpPr bwMode="auto">
              <a:xfrm>
                <a:off x="892" y="4320"/>
                <a:ext cx="757" cy="2128"/>
                <a:chOff x="892" y="4320"/>
                <a:chExt cx="757" cy="2128"/>
              </a:xfrm>
            </p:grpSpPr>
            <p:sp>
              <p:nvSpPr>
                <p:cNvPr id="378928" name="Rectangle 48"/>
                <p:cNvSpPr>
                  <a:spLocks noChangeArrowheads="1"/>
                </p:cNvSpPr>
                <p:nvPr/>
              </p:nvSpPr>
              <p:spPr bwMode="auto">
                <a:xfrm>
                  <a:off x="892" y="4322"/>
                  <a:ext cx="757" cy="2124"/>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07" name="Group 49"/>
                <p:cNvGrpSpPr>
                  <a:grpSpLocks/>
                </p:cNvGrpSpPr>
                <p:nvPr/>
              </p:nvGrpSpPr>
              <p:grpSpPr bwMode="auto">
                <a:xfrm>
                  <a:off x="892" y="4320"/>
                  <a:ext cx="757" cy="2128"/>
                  <a:chOff x="892" y="4320"/>
                  <a:chExt cx="757" cy="2128"/>
                </a:xfrm>
              </p:grpSpPr>
              <p:sp>
                <p:nvSpPr>
                  <p:cNvPr id="122908" name="Rectangle 50"/>
                  <p:cNvSpPr>
                    <a:spLocks noChangeArrowheads="1"/>
                  </p:cNvSpPr>
                  <p:nvPr/>
                </p:nvSpPr>
                <p:spPr bwMode="auto">
                  <a:xfrm>
                    <a:off x="892" y="4320"/>
                    <a:ext cx="757" cy="21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b="1">
                        <a:solidFill>
                          <a:srgbClr val="FFFFFF"/>
                        </a:solidFill>
                        <a:latin typeface="Arial Black" pitchFamily="34" charset="0"/>
                        <a:cs typeface="Arial" charset="0"/>
                      </a:rPr>
                      <a:t>Subject</a:t>
                    </a:r>
                    <a:endParaRPr lang="en-US" sz="2400">
                      <a:solidFill>
                        <a:srgbClr val="000000"/>
                      </a:solidFill>
                      <a:latin typeface="Arial Black" pitchFamily="34" charset="0"/>
                    </a:endParaRPr>
                  </a:p>
                </p:txBody>
              </p:sp>
              <p:sp>
                <p:nvSpPr>
                  <p:cNvPr id="378931" name="Rectangle 51"/>
                  <p:cNvSpPr>
                    <a:spLocks noChangeArrowheads="1"/>
                  </p:cNvSpPr>
                  <p:nvPr/>
                </p:nvSpPr>
                <p:spPr bwMode="auto">
                  <a:xfrm>
                    <a:off x="892" y="4322"/>
                    <a:ext cx="757" cy="212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2901" name="Group 52"/>
              <p:cNvGrpSpPr>
                <a:grpSpLocks/>
              </p:cNvGrpSpPr>
              <p:nvPr/>
            </p:nvGrpSpPr>
            <p:grpSpPr bwMode="auto">
              <a:xfrm>
                <a:off x="1649" y="4320"/>
                <a:ext cx="795" cy="2128"/>
                <a:chOff x="1649" y="4320"/>
                <a:chExt cx="795" cy="2128"/>
              </a:xfrm>
            </p:grpSpPr>
            <p:sp>
              <p:nvSpPr>
                <p:cNvPr id="378933" name="Rectangle 53"/>
                <p:cNvSpPr>
                  <a:spLocks noChangeArrowheads="1"/>
                </p:cNvSpPr>
                <p:nvPr/>
              </p:nvSpPr>
              <p:spPr bwMode="auto">
                <a:xfrm>
                  <a:off x="1649" y="4322"/>
                  <a:ext cx="795" cy="2124"/>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2903" name="Group 54"/>
                <p:cNvGrpSpPr>
                  <a:grpSpLocks/>
                </p:cNvGrpSpPr>
                <p:nvPr/>
              </p:nvGrpSpPr>
              <p:grpSpPr bwMode="auto">
                <a:xfrm>
                  <a:off x="1649" y="4320"/>
                  <a:ext cx="795" cy="2128"/>
                  <a:chOff x="1649" y="4320"/>
                  <a:chExt cx="795" cy="2128"/>
                </a:xfrm>
              </p:grpSpPr>
              <p:sp>
                <p:nvSpPr>
                  <p:cNvPr id="122904" name="Rectangle 55"/>
                  <p:cNvSpPr>
                    <a:spLocks noChangeArrowheads="1"/>
                  </p:cNvSpPr>
                  <p:nvPr/>
                </p:nvSpPr>
                <p:spPr bwMode="auto">
                  <a:xfrm>
                    <a:off x="1649" y="4320"/>
                    <a:ext cx="795" cy="212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b="1">
                        <a:solidFill>
                          <a:srgbClr val="FFFFFF"/>
                        </a:solidFill>
                        <a:latin typeface="Arial Black" pitchFamily="34" charset="0"/>
                        <a:cs typeface="Arial" charset="0"/>
                      </a:rPr>
                      <a:t>Results</a:t>
                    </a:r>
                    <a:endParaRPr lang="en-US" sz="2400">
                      <a:solidFill>
                        <a:srgbClr val="000000"/>
                      </a:solidFill>
                      <a:latin typeface="Arial Black" pitchFamily="34" charset="0"/>
                    </a:endParaRPr>
                  </a:p>
                </p:txBody>
              </p:sp>
              <p:sp>
                <p:nvSpPr>
                  <p:cNvPr id="378936" name="Rectangle 56"/>
                  <p:cNvSpPr>
                    <a:spLocks noChangeArrowheads="1"/>
                  </p:cNvSpPr>
                  <p:nvPr/>
                </p:nvSpPr>
                <p:spPr bwMode="auto">
                  <a:xfrm>
                    <a:off x="1649" y="4322"/>
                    <a:ext cx="795" cy="2124"/>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sp>
          <p:nvSpPr>
            <p:cNvPr id="378937" name="Rectangle 57"/>
            <p:cNvSpPr>
              <a:spLocks noChangeArrowheads="1"/>
            </p:cNvSpPr>
            <p:nvPr/>
          </p:nvSpPr>
          <p:spPr bwMode="auto">
            <a:xfrm>
              <a:off x="-3" y="4317"/>
              <a:ext cx="2450" cy="2134"/>
            </a:xfrm>
            <a:prstGeom prst="rect">
              <a:avLst/>
            </a:prstGeom>
            <a:noFill/>
            <a:ln w="9525">
              <a:solidFill>
                <a:srgbClr val="00000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378938" name="Rectangle 58"/>
          <p:cNvSpPr>
            <a:spLocks noChangeArrowheads="1"/>
          </p:cNvSpPr>
          <p:nvPr/>
        </p:nvSpPr>
        <p:spPr bwMode="auto">
          <a:xfrm>
            <a:off x="0" y="-940911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8939" name="Rectangle 59"/>
          <p:cNvSpPr>
            <a:spLocks noChangeArrowheads="1"/>
          </p:cNvSpPr>
          <p:nvPr/>
        </p:nvSpPr>
        <p:spPr bwMode="auto">
          <a:xfrm>
            <a:off x="0" y="-6396038"/>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8940" name="Rectangle 60"/>
          <p:cNvSpPr>
            <a:spLocks noChangeArrowheads="1"/>
          </p:cNvSpPr>
          <p:nvPr/>
        </p:nvSpPr>
        <p:spPr bwMode="auto">
          <a:xfrm>
            <a:off x="0" y="-5118100"/>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122891" name="Rectangle 61"/>
          <p:cNvSpPr>
            <a:spLocks noChangeArrowheads="1"/>
          </p:cNvSpPr>
          <p:nvPr/>
        </p:nvSpPr>
        <p:spPr bwMode="auto">
          <a:xfrm>
            <a:off x="5943600" y="4465638"/>
            <a:ext cx="3124200" cy="23923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90000"/>
              </a:lnSpc>
              <a:spcBef>
                <a:spcPct val="0"/>
              </a:spcBef>
              <a:spcAft>
                <a:spcPct val="0"/>
              </a:spcAft>
            </a:pPr>
            <a:r>
              <a:rPr lang="en-US" sz="2400" b="1">
                <a:solidFill>
                  <a:srgbClr val="FFFFFF"/>
                </a:solidFill>
                <a:latin typeface="Times New Roman" pitchFamily="18" charset="0"/>
              </a:rPr>
              <a:t>Provided statistics on the lynching of African-Americans.</a:t>
            </a:r>
          </a:p>
          <a:p>
            <a:pPr eaLnBrk="0" fontAlgn="base" hangingPunct="0">
              <a:lnSpc>
                <a:spcPct val="90000"/>
              </a:lnSpc>
              <a:spcBef>
                <a:spcPct val="0"/>
              </a:spcBef>
              <a:spcAft>
                <a:spcPct val="0"/>
              </a:spcAft>
            </a:pPr>
            <a:r>
              <a:rPr lang="en-US" sz="2400" b="1">
                <a:solidFill>
                  <a:srgbClr val="FFFFFF"/>
                </a:solidFill>
                <a:latin typeface="Times New Roman" pitchFamily="18" charset="0"/>
              </a:rPr>
              <a:t>NAACP joined the fight for Federal anti-lynching legislation.</a:t>
            </a:r>
          </a:p>
          <a:p>
            <a:pPr algn="ctr" eaLnBrk="0" fontAlgn="base" hangingPunct="0">
              <a:lnSpc>
                <a:spcPct val="90000"/>
              </a:lnSpc>
              <a:spcBef>
                <a:spcPct val="0"/>
              </a:spcBef>
              <a:spcAft>
                <a:spcPct val="0"/>
              </a:spcAft>
            </a:pPr>
            <a:endParaRPr lang="en-US" sz="2400" b="1">
              <a:solidFill>
                <a:srgbClr val="FFFFFF"/>
              </a:solidFill>
              <a:latin typeface="Times New Roman" pitchFamily="18" charset="0"/>
            </a:endParaRPr>
          </a:p>
        </p:txBody>
      </p:sp>
      <p:sp>
        <p:nvSpPr>
          <p:cNvPr id="122892" name="Text Box 62"/>
          <p:cNvSpPr txBox="1">
            <a:spLocks noChangeArrowheads="1"/>
          </p:cNvSpPr>
          <p:nvPr/>
        </p:nvSpPr>
        <p:spPr bwMode="auto">
          <a:xfrm>
            <a:off x="0" y="4419600"/>
            <a:ext cx="28956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spcBef>
                <a:spcPct val="50000"/>
              </a:spcBef>
              <a:spcAft>
                <a:spcPct val="0"/>
              </a:spcAft>
            </a:pPr>
            <a:endParaRPr lang="en-US" b="1">
              <a:solidFill>
                <a:srgbClr val="000000"/>
              </a:solidFill>
              <a:latin typeface="Times New Roman" pitchFamily="18" charset="0"/>
            </a:endParaRPr>
          </a:p>
        </p:txBody>
      </p:sp>
      <p:sp>
        <p:nvSpPr>
          <p:cNvPr id="122893" name="Text Box 63"/>
          <p:cNvSpPr txBox="1">
            <a:spLocks noChangeArrowheads="1"/>
          </p:cNvSpPr>
          <p:nvPr/>
        </p:nvSpPr>
        <p:spPr bwMode="auto">
          <a:xfrm>
            <a:off x="2590800" y="4419600"/>
            <a:ext cx="3429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fontAlgn="base" hangingPunct="1">
              <a:spcBef>
                <a:spcPct val="0"/>
              </a:spcBef>
              <a:spcAft>
                <a:spcPct val="0"/>
              </a:spcAft>
            </a:pPr>
            <a:endParaRPr lang="en-US" b="1">
              <a:solidFill>
                <a:srgbClr val="000000"/>
              </a:solidFill>
              <a:latin typeface="Times New Roman" pitchFamily="18" charset="0"/>
            </a:endParaRPr>
          </a:p>
        </p:txBody>
      </p:sp>
      <p:sp>
        <p:nvSpPr>
          <p:cNvPr id="378944" name="AutoShape 64">
            <a:hlinkClick r:id="" action="ppaction://noaction"/>
          </p:cNvPr>
          <p:cNvSpPr>
            <a:spLocks noChangeArrowheads="1"/>
          </p:cNvSpPr>
          <p:nvPr/>
        </p:nvSpPr>
        <p:spPr bwMode="auto">
          <a:xfrm>
            <a:off x="8458200" y="1905000"/>
            <a:ext cx="228600" cy="228600"/>
          </a:xfrm>
          <a:prstGeom prst="irregularSeal1">
            <a:avLst/>
          </a:prstGeom>
          <a:solidFill>
            <a:srgbClr val="A5002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378945" name="Rectangle 65"/>
          <p:cNvSpPr>
            <a:spLocks noChangeArrowheads="1"/>
          </p:cNvSpPr>
          <p:nvPr/>
        </p:nvSpPr>
        <p:spPr bwMode="auto">
          <a:xfrm>
            <a:off x="0" y="4876800"/>
            <a:ext cx="5943600" cy="1981200"/>
          </a:xfrm>
          <a:prstGeom prst="rect">
            <a:avLst/>
          </a:prstGeom>
          <a:solidFill>
            <a:schemeClr val="accent1"/>
          </a:solidFill>
          <a:ln>
            <a:noFill/>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007506"/>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ChangeArrowheads="1"/>
          </p:cNvSpPr>
          <p:nvPr/>
        </p:nvSpPr>
        <p:spPr bwMode="auto">
          <a:xfrm>
            <a:off x="0" y="-787241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
        <p:nvSpPr>
          <p:cNvPr id="404483" name="Rectangle 3"/>
          <p:cNvSpPr>
            <a:spLocks noChangeArrowheads="1"/>
          </p:cNvSpPr>
          <p:nvPr/>
        </p:nvSpPr>
        <p:spPr bwMode="auto">
          <a:xfrm>
            <a:off x="0" y="-772001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3908" name="Group 4"/>
          <p:cNvGrpSpPr>
            <a:grpSpLocks/>
          </p:cNvGrpSpPr>
          <p:nvPr/>
        </p:nvGrpSpPr>
        <p:grpSpPr bwMode="auto">
          <a:xfrm>
            <a:off x="0" y="609600"/>
            <a:ext cx="9144000" cy="6248400"/>
            <a:chOff x="-3" y="4317"/>
            <a:chExt cx="2452" cy="5412"/>
          </a:xfrm>
        </p:grpSpPr>
        <p:grpSp>
          <p:nvGrpSpPr>
            <p:cNvPr id="123918" name="Group 5"/>
            <p:cNvGrpSpPr>
              <a:grpSpLocks/>
            </p:cNvGrpSpPr>
            <p:nvPr/>
          </p:nvGrpSpPr>
          <p:grpSpPr bwMode="auto">
            <a:xfrm>
              <a:off x="0" y="4320"/>
              <a:ext cx="2446" cy="5406"/>
              <a:chOff x="0" y="4320"/>
              <a:chExt cx="2446" cy="5406"/>
            </a:xfrm>
          </p:grpSpPr>
          <p:grpSp>
            <p:nvGrpSpPr>
              <p:cNvPr id="123920" name="Group 6"/>
              <p:cNvGrpSpPr>
                <a:grpSpLocks/>
              </p:cNvGrpSpPr>
              <p:nvPr/>
            </p:nvGrpSpPr>
            <p:grpSpPr bwMode="auto">
              <a:xfrm>
                <a:off x="0" y="4320"/>
                <a:ext cx="765" cy="3278"/>
                <a:chOff x="0" y="4320"/>
                <a:chExt cx="765" cy="3278"/>
              </a:xfrm>
            </p:grpSpPr>
            <p:sp>
              <p:nvSpPr>
                <p:cNvPr id="404487" name="Rectangle 7"/>
                <p:cNvSpPr>
                  <a:spLocks noChangeArrowheads="1"/>
                </p:cNvSpPr>
                <p:nvPr/>
              </p:nvSpPr>
              <p:spPr bwMode="auto">
                <a:xfrm>
                  <a:off x="0" y="4320"/>
                  <a:ext cx="765" cy="327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3937" name="Group 8"/>
                <p:cNvGrpSpPr>
                  <a:grpSpLocks/>
                </p:cNvGrpSpPr>
                <p:nvPr/>
              </p:nvGrpSpPr>
              <p:grpSpPr bwMode="auto">
                <a:xfrm>
                  <a:off x="0" y="4320"/>
                  <a:ext cx="765" cy="3278"/>
                  <a:chOff x="0" y="4320"/>
                  <a:chExt cx="765" cy="3278"/>
                </a:xfrm>
              </p:grpSpPr>
              <p:sp>
                <p:nvSpPr>
                  <p:cNvPr id="123938" name="Rectangle 9"/>
                  <p:cNvSpPr>
                    <a:spLocks noChangeArrowheads="1"/>
                  </p:cNvSpPr>
                  <p:nvPr/>
                </p:nvSpPr>
                <p:spPr bwMode="auto">
                  <a:xfrm>
                    <a:off x="0" y="4320"/>
                    <a:ext cx="765" cy="3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400" b="1">
                        <a:solidFill>
                          <a:srgbClr val="000000"/>
                        </a:solidFill>
                        <a:latin typeface="Arial Black" pitchFamily="34" charset="0"/>
                        <a:cs typeface="Arial" charset="0"/>
                      </a:rPr>
                      <a:t>City</a:t>
                    </a:r>
                    <a:br>
                      <a:rPr lang="en-US" sz="2400" b="1">
                        <a:solidFill>
                          <a:srgbClr val="000000"/>
                        </a:solidFill>
                        <a:latin typeface="Arial Black" pitchFamily="34" charset="0"/>
                        <a:cs typeface="Arial" charset="0"/>
                      </a:rPr>
                    </a:br>
                    <a:r>
                      <a:rPr lang="en-US" sz="2400" b="1">
                        <a:solidFill>
                          <a:srgbClr val="000000"/>
                        </a:solidFill>
                        <a:latin typeface="Arial Black" pitchFamily="34" charset="0"/>
                        <a:cs typeface="Arial" charset="0"/>
                      </a:rPr>
                      <a:t>Commissioner Plan</a:t>
                    </a:r>
                    <a:endParaRPr lang="en-US" sz="2400">
                      <a:solidFill>
                        <a:srgbClr val="000000"/>
                      </a:solidFill>
                      <a:latin typeface="Arial Black" pitchFamily="34" charset="0"/>
                    </a:endParaRPr>
                  </a:p>
                </p:txBody>
              </p:sp>
              <p:sp>
                <p:nvSpPr>
                  <p:cNvPr id="404490" name="Rectangle 10"/>
                  <p:cNvSpPr>
                    <a:spLocks noChangeArrowheads="1"/>
                  </p:cNvSpPr>
                  <p:nvPr/>
                </p:nvSpPr>
                <p:spPr bwMode="auto">
                  <a:xfrm>
                    <a:off x="0" y="4320"/>
                    <a:ext cx="765" cy="327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3921" name="Group 11"/>
              <p:cNvGrpSpPr>
                <a:grpSpLocks/>
              </p:cNvGrpSpPr>
              <p:nvPr/>
            </p:nvGrpSpPr>
            <p:grpSpPr bwMode="auto">
              <a:xfrm>
                <a:off x="765" y="4320"/>
                <a:ext cx="1681" cy="3278"/>
                <a:chOff x="765" y="4320"/>
                <a:chExt cx="1681" cy="3278"/>
              </a:xfrm>
            </p:grpSpPr>
            <p:sp>
              <p:nvSpPr>
                <p:cNvPr id="404492" name="Rectangle 12"/>
                <p:cNvSpPr>
                  <a:spLocks noChangeArrowheads="1"/>
                </p:cNvSpPr>
                <p:nvPr/>
              </p:nvSpPr>
              <p:spPr bwMode="auto">
                <a:xfrm>
                  <a:off x="765" y="4320"/>
                  <a:ext cx="1681" cy="327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3933" name="Group 13"/>
                <p:cNvGrpSpPr>
                  <a:grpSpLocks/>
                </p:cNvGrpSpPr>
                <p:nvPr/>
              </p:nvGrpSpPr>
              <p:grpSpPr bwMode="auto">
                <a:xfrm>
                  <a:off x="765" y="4320"/>
                  <a:ext cx="1681" cy="3278"/>
                  <a:chOff x="765" y="4320"/>
                  <a:chExt cx="1681" cy="3278"/>
                </a:xfrm>
              </p:grpSpPr>
              <p:sp>
                <p:nvSpPr>
                  <p:cNvPr id="123934" name="Rectangle 14"/>
                  <p:cNvSpPr>
                    <a:spLocks noChangeArrowheads="1"/>
                  </p:cNvSpPr>
                  <p:nvPr/>
                </p:nvSpPr>
                <p:spPr bwMode="auto">
                  <a:xfrm>
                    <a:off x="765" y="4320"/>
                    <a:ext cx="1681" cy="3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endParaRPr>
                  </a:p>
                  <a:p>
                    <a:pPr eaLnBrk="0" fontAlgn="base" hangingPunct="0">
                      <a:spcBef>
                        <a:spcPct val="0"/>
                      </a:spcBef>
                      <a:spcAft>
                        <a:spcPct val="0"/>
                      </a:spcAft>
                    </a:pPr>
                    <a:endParaRPr lang="en-US" sz="2400">
                      <a:solidFill>
                        <a:srgbClr val="000000"/>
                      </a:solidFill>
                    </a:endParaRPr>
                  </a:p>
                  <a:p>
                    <a:pPr algn="ctr" eaLnBrk="0" fontAlgn="base" hangingPunct="0">
                      <a:spcBef>
                        <a:spcPct val="0"/>
                      </a:spcBef>
                      <a:spcAft>
                        <a:spcPct val="0"/>
                      </a:spcAft>
                    </a:pPr>
                    <a:r>
                      <a:rPr lang="en-US" sz="2400">
                        <a:solidFill>
                          <a:srgbClr val="000000"/>
                        </a:solidFill>
                        <a:latin typeface="Arial Black" pitchFamily="34" charset="0"/>
                      </a:rPr>
                      <a:t>Cities hired experts in different fields to run a single aspect of city government. For example, the sanitation commissioner would be in charge of garbage and sewage removal.</a:t>
                    </a:r>
                  </a:p>
                </p:txBody>
              </p:sp>
              <p:sp>
                <p:nvSpPr>
                  <p:cNvPr id="404495" name="Rectangle 15"/>
                  <p:cNvSpPr>
                    <a:spLocks noChangeArrowheads="1"/>
                  </p:cNvSpPr>
                  <p:nvPr/>
                </p:nvSpPr>
                <p:spPr bwMode="auto">
                  <a:xfrm>
                    <a:off x="765" y="4320"/>
                    <a:ext cx="1681" cy="327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3922" name="Group 16"/>
              <p:cNvGrpSpPr>
                <a:grpSpLocks/>
              </p:cNvGrpSpPr>
              <p:nvPr/>
            </p:nvGrpSpPr>
            <p:grpSpPr bwMode="auto">
              <a:xfrm>
                <a:off x="0" y="7598"/>
                <a:ext cx="765" cy="2128"/>
                <a:chOff x="0" y="7598"/>
                <a:chExt cx="765" cy="2128"/>
              </a:xfrm>
            </p:grpSpPr>
            <p:sp>
              <p:nvSpPr>
                <p:cNvPr id="404497" name="Rectangle 17"/>
                <p:cNvSpPr>
                  <a:spLocks noChangeArrowheads="1"/>
                </p:cNvSpPr>
                <p:nvPr/>
              </p:nvSpPr>
              <p:spPr bwMode="auto">
                <a:xfrm>
                  <a:off x="0" y="7598"/>
                  <a:ext cx="765" cy="212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3929" name="Group 18"/>
                <p:cNvGrpSpPr>
                  <a:grpSpLocks/>
                </p:cNvGrpSpPr>
                <p:nvPr/>
              </p:nvGrpSpPr>
              <p:grpSpPr bwMode="auto">
                <a:xfrm>
                  <a:off x="0" y="7598"/>
                  <a:ext cx="765" cy="2128"/>
                  <a:chOff x="0" y="7598"/>
                  <a:chExt cx="765" cy="2128"/>
                </a:xfrm>
              </p:grpSpPr>
              <p:sp>
                <p:nvSpPr>
                  <p:cNvPr id="123930" name="Rectangle 19"/>
                  <p:cNvSpPr>
                    <a:spLocks noChangeArrowheads="1"/>
                  </p:cNvSpPr>
                  <p:nvPr/>
                </p:nvSpPr>
                <p:spPr bwMode="auto">
                  <a:xfrm>
                    <a:off x="0" y="7598"/>
                    <a:ext cx="765" cy="2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400" b="1">
                        <a:solidFill>
                          <a:srgbClr val="000000"/>
                        </a:solidFill>
                        <a:latin typeface="Arial Black" pitchFamily="34" charset="0"/>
                        <a:cs typeface="Arial" charset="0"/>
                      </a:rPr>
                      <a:t>City Manager</a:t>
                    </a:r>
                    <a:br>
                      <a:rPr lang="en-US" sz="2400" b="1">
                        <a:solidFill>
                          <a:srgbClr val="000000"/>
                        </a:solidFill>
                        <a:latin typeface="Arial Black" pitchFamily="34" charset="0"/>
                        <a:cs typeface="Arial" charset="0"/>
                      </a:rPr>
                    </a:br>
                    <a:r>
                      <a:rPr lang="en-US" sz="2400" b="1">
                        <a:solidFill>
                          <a:srgbClr val="000000"/>
                        </a:solidFill>
                        <a:latin typeface="Arial Black" pitchFamily="34" charset="0"/>
                        <a:cs typeface="Arial" charset="0"/>
                      </a:rPr>
                      <a:t>Plan </a:t>
                    </a:r>
                    <a:endParaRPr lang="en-US" sz="2400">
                      <a:solidFill>
                        <a:srgbClr val="000000"/>
                      </a:solidFill>
                      <a:latin typeface="Arial Black" pitchFamily="34" charset="0"/>
                    </a:endParaRPr>
                  </a:p>
                </p:txBody>
              </p:sp>
              <p:sp>
                <p:nvSpPr>
                  <p:cNvPr id="404500" name="Rectangle 20"/>
                  <p:cNvSpPr>
                    <a:spLocks noChangeArrowheads="1"/>
                  </p:cNvSpPr>
                  <p:nvPr/>
                </p:nvSpPr>
                <p:spPr bwMode="auto">
                  <a:xfrm>
                    <a:off x="0" y="7598"/>
                    <a:ext cx="765" cy="212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3923" name="Group 21"/>
              <p:cNvGrpSpPr>
                <a:grpSpLocks/>
              </p:cNvGrpSpPr>
              <p:nvPr/>
            </p:nvGrpSpPr>
            <p:grpSpPr bwMode="auto">
              <a:xfrm>
                <a:off x="765" y="7598"/>
                <a:ext cx="1681" cy="2128"/>
                <a:chOff x="765" y="7598"/>
                <a:chExt cx="1681" cy="2128"/>
              </a:xfrm>
            </p:grpSpPr>
            <p:sp>
              <p:nvSpPr>
                <p:cNvPr id="404502" name="Rectangle 22"/>
                <p:cNvSpPr>
                  <a:spLocks noChangeArrowheads="1"/>
                </p:cNvSpPr>
                <p:nvPr/>
              </p:nvSpPr>
              <p:spPr bwMode="auto">
                <a:xfrm>
                  <a:off x="765" y="7598"/>
                  <a:ext cx="1681" cy="212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3925" name="Group 23"/>
                <p:cNvGrpSpPr>
                  <a:grpSpLocks/>
                </p:cNvGrpSpPr>
                <p:nvPr/>
              </p:nvGrpSpPr>
              <p:grpSpPr bwMode="auto">
                <a:xfrm>
                  <a:off x="765" y="7598"/>
                  <a:ext cx="1681" cy="2128"/>
                  <a:chOff x="765" y="7598"/>
                  <a:chExt cx="1681" cy="2128"/>
                </a:xfrm>
              </p:grpSpPr>
              <p:sp>
                <p:nvSpPr>
                  <p:cNvPr id="123926" name="Rectangle 24"/>
                  <p:cNvSpPr>
                    <a:spLocks noChangeArrowheads="1"/>
                  </p:cNvSpPr>
                  <p:nvPr/>
                </p:nvSpPr>
                <p:spPr bwMode="auto">
                  <a:xfrm>
                    <a:off x="765" y="7598"/>
                    <a:ext cx="1681" cy="2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endParaRPr>
                  </a:p>
                  <a:p>
                    <a:pPr algn="ctr" eaLnBrk="0" fontAlgn="base" hangingPunct="0">
                      <a:spcBef>
                        <a:spcPct val="0"/>
                      </a:spcBef>
                      <a:spcAft>
                        <a:spcPct val="0"/>
                      </a:spcAft>
                    </a:pPr>
                    <a:r>
                      <a:rPr lang="en-US" sz="2400">
                        <a:solidFill>
                          <a:srgbClr val="000000"/>
                        </a:solidFill>
                        <a:latin typeface="Arial Black" pitchFamily="34" charset="0"/>
                      </a:rPr>
                      <a:t>A professional city manager is hired to run each department of the city and report directly to the city council.</a:t>
                    </a:r>
                  </a:p>
                </p:txBody>
              </p:sp>
              <p:sp>
                <p:nvSpPr>
                  <p:cNvPr id="404505" name="Rectangle 25"/>
                  <p:cNvSpPr>
                    <a:spLocks noChangeArrowheads="1"/>
                  </p:cNvSpPr>
                  <p:nvPr/>
                </p:nvSpPr>
                <p:spPr bwMode="auto">
                  <a:xfrm>
                    <a:off x="765" y="7598"/>
                    <a:ext cx="1681" cy="212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sp>
          <p:nvSpPr>
            <p:cNvPr id="404506" name="Rectangle 26"/>
            <p:cNvSpPr>
              <a:spLocks noChangeArrowheads="1"/>
            </p:cNvSpPr>
            <p:nvPr/>
          </p:nvSpPr>
          <p:spPr bwMode="auto">
            <a:xfrm>
              <a:off x="-3" y="4317"/>
              <a:ext cx="2452" cy="5412"/>
            </a:xfrm>
            <a:prstGeom prst="rect">
              <a:avLst/>
            </a:prstGeom>
            <a:noFill/>
            <a:ln w="9525">
              <a:solidFill>
                <a:srgbClr val="00000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404507" name="Rectangle 27"/>
          <p:cNvSpPr>
            <a:spLocks noChangeArrowheads="1"/>
          </p:cNvSpPr>
          <p:nvPr/>
        </p:nvSpPr>
        <p:spPr bwMode="auto">
          <a:xfrm>
            <a:off x="1588" y="-3581400"/>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3910" name="Group 28"/>
          <p:cNvGrpSpPr>
            <a:grpSpLocks/>
          </p:cNvGrpSpPr>
          <p:nvPr/>
        </p:nvGrpSpPr>
        <p:grpSpPr bwMode="auto">
          <a:xfrm>
            <a:off x="0" y="0"/>
            <a:ext cx="9144000" cy="609600"/>
            <a:chOff x="-3" y="4317"/>
            <a:chExt cx="2859" cy="198"/>
          </a:xfrm>
        </p:grpSpPr>
        <p:grpSp>
          <p:nvGrpSpPr>
            <p:cNvPr id="123912" name="Group 29"/>
            <p:cNvGrpSpPr>
              <a:grpSpLocks/>
            </p:cNvGrpSpPr>
            <p:nvPr/>
          </p:nvGrpSpPr>
          <p:grpSpPr bwMode="auto">
            <a:xfrm>
              <a:off x="0" y="4320"/>
              <a:ext cx="2853" cy="192"/>
              <a:chOff x="0" y="4320"/>
              <a:chExt cx="2853" cy="192"/>
            </a:xfrm>
          </p:grpSpPr>
          <p:sp>
            <p:nvSpPr>
              <p:cNvPr id="404510" name="Rectangle 30"/>
              <p:cNvSpPr>
                <a:spLocks noChangeArrowheads="1"/>
              </p:cNvSpPr>
              <p:nvPr/>
            </p:nvSpPr>
            <p:spPr bwMode="auto">
              <a:xfrm>
                <a:off x="0" y="4320"/>
                <a:ext cx="2853" cy="192"/>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3915" name="Group 31"/>
              <p:cNvGrpSpPr>
                <a:grpSpLocks/>
              </p:cNvGrpSpPr>
              <p:nvPr/>
            </p:nvGrpSpPr>
            <p:grpSpPr bwMode="auto">
              <a:xfrm>
                <a:off x="0" y="4320"/>
                <a:ext cx="2853" cy="192"/>
                <a:chOff x="0" y="4320"/>
                <a:chExt cx="2853" cy="192"/>
              </a:xfrm>
            </p:grpSpPr>
            <p:sp>
              <p:nvSpPr>
                <p:cNvPr id="123916" name="Rectangle 32"/>
                <p:cNvSpPr>
                  <a:spLocks noChangeArrowheads="1"/>
                </p:cNvSpPr>
                <p:nvPr/>
              </p:nvSpPr>
              <p:spPr bwMode="auto">
                <a:xfrm>
                  <a:off x="0" y="4320"/>
                  <a:ext cx="2853" cy="19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3600" b="1">
                      <a:solidFill>
                        <a:srgbClr val="FFFFFF"/>
                      </a:solidFill>
                      <a:latin typeface="Arial Black" pitchFamily="34" charset="0"/>
                      <a:cs typeface="Arial" charset="0"/>
                    </a:rPr>
                    <a:t>City Reforms</a:t>
                  </a:r>
                  <a:endParaRPr lang="en-US" sz="5400">
                    <a:solidFill>
                      <a:srgbClr val="000000"/>
                    </a:solidFill>
                    <a:latin typeface="Arial Black" pitchFamily="34" charset="0"/>
                  </a:endParaRPr>
                </a:p>
              </p:txBody>
            </p:sp>
            <p:sp>
              <p:nvSpPr>
                <p:cNvPr id="404513" name="Rectangle 33"/>
                <p:cNvSpPr>
                  <a:spLocks noChangeArrowheads="1"/>
                </p:cNvSpPr>
                <p:nvPr/>
              </p:nvSpPr>
              <p:spPr bwMode="auto">
                <a:xfrm>
                  <a:off x="0" y="4320"/>
                  <a:ext cx="2853" cy="192"/>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sp>
          <p:nvSpPr>
            <p:cNvPr id="404514" name="Rectangle 34"/>
            <p:cNvSpPr>
              <a:spLocks noChangeArrowheads="1"/>
            </p:cNvSpPr>
            <p:nvPr/>
          </p:nvSpPr>
          <p:spPr bwMode="auto">
            <a:xfrm>
              <a:off x="-3" y="4317"/>
              <a:ext cx="2859" cy="198"/>
            </a:xfrm>
            <a:prstGeom prst="rect">
              <a:avLst/>
            </a:prstGeom>
            <a:noFill/>
            <a:ln w="9525">
              <a:solidFill>
                <a:srgbClr val="00000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404516" name="AutoShape 36">
            <a:hlinkClick r:id="rId2" action="ppaction://hlinksldjump"/>
          </p:cNvPr>
          <p:cNvSpPr>
            <a:spLocks noChangeArrowheads="1"/>
          </p:cNvSpPr>
          <p:nvPr/>
        </p:nvSpPr>
        <p:spPr bwMode="auto">
          <a:xfrm>
            <a:off x="8610600" y="6553200"/>
            <a:ext cx="228600" cy="228600"/>
          </a:xfrm>
          <a:prstGeom prst="irregularSeal1">
            <a:avLst/>
          </a:prstGeom>
          <a:solidFill>
            <a:srgbClr val="A50021"/>
          </a:solidFill>
          <a:ln w="9525">
            <a:solidFill>
              <a:schemeClr val="tx1"/>
            </a:solidFill>
            <a:miter lim="800000"/>
            <a:headEnd/>
            <a:tailEnd/>
          </a:ln>
          <a:effectLst/>
          <a:extLst/>
        </p:spPr>
        <p:txBody>
          <a:bodyPr wrap="none" anchor="ct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9786867"/>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0" y="-9866313"/>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31" name="Group 3"/>
          <p:cNvGrpSpPr>
            <a:grpSpLocks/>
          </p:cNvGrpSpPr>
          <p:nvPr/>
        </p:nvGrpSpPr>
        <p:grpSpPr bwMode="auto">
          <a:xfrm>
            <a:off x="0" y="533400"/>
            <a:ext cx="9144000" cy="6324600"/>
            <a:chOff x="-3" y="4317"/>
            <a:chExt cx="2452" cy="8116"/>
          </a:xfrm>
        </p:grpSpPr>
        <p:grpSp>
          <p:nvGrpSpPr>
            <p:cNvPr id="124943" name="Group 4"/>
            <p:cNvGrpSpPr>
              <a:grpSpLocks/>
            </p:cNvGrpSpPr>
            <p:nvPr/>
          </p:nvGrpSpPr>
          <p:grpSpPr bwMode="auto">
            <a:xfrm>
              <a:off x="0" y="4320"/>
              <a:ext cx="2446" cy="8110"/>
              <a:chOff x="0" y="4320"/>
              <a:chExt cx="2446" cy="8110"/>
            </a:xfrm>
          </p:grpSpPr>
          <p:grpSp>
            <p:nvGrpSpPr>
              <p:cNvPr id="124945" name="Group 5"/>
              <p:cNvGrpSpPr>
                <a:grpSpLocks/>
              </p:cNvGrpSpPr>
              <p:nvPr/>
            </p:nvGrpSpPr>
            <p:grpSpPr bwMode="auto">
              <a:xfrm>
                <a:off x="0" y="4320"/>
                <a:ext cx="765" cy="2128"/>
                <a:chOff x="0" y="4320"/>
                <a:chExt cx="765" cy="2128"/>
              </a:xfrm>
            </p:grpSpPr>
            <p:sp>
              <p:nvSpPr>
                <p:cNvPr id="405510" name="Rectangle 6"/>
                <p:cNvSpPr>
                  <a:spLocks noChangeArrowheads="1"/>
                </p:cNvSpPr>
                <p:nvPr/>
              </p:nvSpPr>
              <p:spPr bwMode="auto">
                <a:xfrm>
                  <a:off x="0" y="4319"/>
                  <a:ext cx="765" cy="21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92" name="Group 7"/>
                <p:cNvGrpSpPr>
                  <a:grpSpLocks/>
                </p:cNvGrpSpPr>
                <p:nvPr/>
              </p:nvGrpSpPr>
              <p:grpSpPr bwMode="auto">
                <a:xfrm>
                  <a:off x="0" y="4320"/>
                  <a:ext cx="765" cy="2128"/>
                  <a:chOff x="0" y="4320"/>
                  <a:chExt cx="765" cy="2128"/>
                </a:xfrm>
              </p:grpSpPr>
              <p:sp>
                <p:nvSpPr>
                  <p:cNvPr id="405512" name="Rectangle 8"/>
                  <p:cNvSpPr>
                    <a:spLocks noChangeArrowheads="1"/>
                  </p:cNvSpPr>
                  <p:nvPr/>
                </p:nvSpPr>
                <p:spPr bwMode="auto">
                  <a:xfrm>
                    <a:off x="0" y="4319"/>
                    <a:ext cx="765" cy="2129"/>
                  </a:xfrm>
                  <a:prstGeom prst="rect">
                    <a:avLst/>
                  </a:prstGeom>
                  <a:solidFill>
                    <a:srgbClr val="FFFFFF"/>
                  </a:solidFill>
                  <a:ln>
                    <a:noFill/>
                  </a:ln>
                  <a:effectLst/>
                  <a:extLst/>
                </p:spPr>
                <p:txBody>
                  <a:bodyPr anchor="ctr"/>
                  <a:lstStyle/>
                  <a:p>
                    <a:pPr algn="ctr" eaLnBrk="0" fontAlgn="base" hangingPunct="0">
                      <a:spcBef>
                        <a:spcPct val="0"/>
                      </a:spcBef>
                      <a:spcAft>
                        <a:spcPct val="0"/>
                      </a:spcAft>
                      <a:defRPr/>
                    </a:pPr>
                    <a:r>
                      <a:rPr lang="en-US" sz="2400" b="1">
                        <a:solidFill>
                          <a:srgbClr val="0000CC"/>
                        </a:solidFill>
                        <a:effectLst>
                          <a:outerShdw blurRad="38100" dist="38100" dir="2700000" algn="tl">
                            <a:srgbClr val="C0C0C0"/>
                          </a:outerShdw>
                        </a:effectLst>
                        <a:latin typeface="Arial Black" pitchFamily="34" charset="0"/>
                        <a:cs typeface="Arial" charset="0"/>
                      </a:rPr>
                      <a:t>Recall</a:t>
                    </a:r>
                  </a:p>
                </p:txBody>
              </p:sp>
              <p:sp>
                <p:nvSpPr>
                  <p:cNvPr id="405513" name="Rectangle 9"/>
                  <p:cNvSpPr>
                    <a:spLocks noChangeArrowheads="1"/>
                  </p:cNvSpPr>
                  <p:nvPr/>
                </p:nvSpPr>
                <p:spPr bwMode="auto">
                  <a:xfrm>
                    <a:off x="0" y="4319"/>
                    <a:ext cx="765" cy="21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46" name="Group 10"/>
              <p:cNvGrpSpPr>
                <a:grpSpLocks/>
              </p:cNvGrpSpPr>
              <p:nvPr/>
            </p:nvGrpSpPr>
            <p:grpSpPr bwMode="auto">
              <a:xfrm>
                <a:off x="765" y="4320"/>
                <a:ext cx="1681" cy="2128"/>
                <a:chOff x="765" y="4320"/>
                <a:chExt cx="1681" cy="2128"/>
              </a:xfrm>
            </p:grpSpPr>
            <p:sp>
              <p:nvSpPr>
                <p:cNvPr id="405515" name="Rectangle 11"/>
                <p:cNvSpPr>
                  <a:spLocks noChangeArrowheads="1"/>
                </p:cNvSpPr>
                <p:nvPr/>
              </p:nvSpPr>
              <p:spPr bwMode="auto">
                <a:xfrm>
                  <a:off x="765" y="4319"/>
                  <a:ext cx="1681" cy="2129"/>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88" name="Group 12"/>
                <p:cNvGrpSpPr>
                  <a:grpSpLocks/>
                </p:cNvGrpSpPr>
                <p:nvPr/>
              </p:nvGrpSpPr>
              <p:grpSpPr bwMode="auto">
                <a:xfrm>
                  <a:off x="765" y="4320"/>
                  <a:ext cx="1681" cy="2128"/>
                  <a:chOff x="765" y="4320"/>
                  <a:chExt cx="1681" cy="2128"/>
                </a:xfrm>
              </p:grpSpPr>
              <p:sp>
                <p:nvSpPr>
                  <p:cNvPr id="124989" name="Rectangle 13"/>
                  <p:cNvSpPr>
                    <a:spLocks noChangeArrowheads="1"/>
                  </p:cNvSpPr>
                  <p:nvPr/>
                </p:nvSpPr>
                <p:spPr bwMode="auto">
                  <a:xfrm>
                    <a:off x="765" y="4320"/>
                    <a:ext cx="1681" cy="2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a:solidFill>
                          <a:srgbClr val="000000"/>
                        </a:solidFill>
                        <a:latin typeface="Arial Black" pitchFamily="34" charset="0"/>
                      </a:rPr>
                      <a:t>Allows voters to petition to have an elected representative removed from office.</a:t>
                    </a:r>
                  </a:p>
                </p:txBody>
              </p:sp>
              <p:sp>
                <p:nvSpPr>
                  <p:cNvPr id="405518" name="Rectangle 14"/>
                  <p:cNvSpPr>
                    <a:spLocks noChangeArrowheads="1"/>
                  </p:cNvSpPr>
                  <p:nvPr/>
                </p:nvSpPr>
                <p:spPr bwMode="auto">
                  <a:xfrm>
                    <a:off x="765" y="4319"/>
                    <a:ext cx="1681" cy="2129"/>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47" name="Group 15"/>
              <p:cNvGrpSpPr>
                <a:grpSpLocks/>
              </p:cNvGrpSpPr>
              <p:nvPr/>
            </p:nvGrpSpPr>
            <p:grpSpPr bwMode="auto">
              <a:xfrm>
                <a:off x="0" y="6448"/>
                <a:ext cx="765" cy="1668"/>
                <a:chOff x="0" y="6448"/>
                <a:chExt cx="765" cy="1668"/>
              </a:xfrm>
            </p:grpSpPr>
            <p:sp>
              <p:nvSpPr>
                <p:cNvPr id="405520" name="Rectangle 16"/>
                <p:cNvSpPr>
                  <a:spLocks noChangeArrowheads="1"/>
                </p:cNvSpPr>
                <p:nvPr/>
              </p:nvSpPr>
              <p:spPr bwMode="auto">
                <a:xfrm>
                  <a:off x="0" y="6448"/>
                  <a:ext cx="765" cy="166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84" name="Group 17"/>
                <p:cNvGrpSpPr>
                  <a:grpSpLocks/>
                </p:cNvGrpSpPr>
                <p:nvPr/>
              </p:nvGrpSpPr>
              <p:grpSpPr bwMode="auto">
                <a:xfrm>
                  <a:off x="0" y="6448"/>
                  <a:ext cx="765" cy="1668"/>
                  <a:chOff x="0" y="6448"/>
                  <a:chExt cx="765" cy="1668"/>
                </a:xfrm>
              </p:grpSpPr>
              <p:sp>
                <p:nvSpPr>
                  <p:cNvPr id="124985" name="Rectangle 18"/>
                  <p:cNvSpPr>
                    <a:spLocks noChangeArrowheads="1"/>
                  </p:cNvSpPr>
                  <p:nvPr/>
                </p:nvSpPr>
                <p:spPr bwMode="auto">
                  <a:xfrm>
                    <a:off x="0" y="6448"/>
                    <a:ext cx="765" cy="1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400" b="1">
                        <a:solidFill>
                          <a:srgbClr val="0000CC"/>
                        </a:solidFill>
                        <a:latin typeface="Arial Black" pitchFamily="34" charset="0"/>
                        <a:cs typeface="Arial" charset="0"/>
                      </a:rPr>
                      <a:t>Initiative</a:t>
                    </a:r>
                    <a:endParaRPr lang="en-US" sz="2400">
                      <a:solidFill>
                        <a:srgbClr val="0000CC"/>
                      </a:solidFill>
                      <a:latin typeface="Arial Black" pitchFamily="34" charset="0"/>
                    </a:endParaRPr>
                  </a:p>
                </p:txBody>
              </p:sp>
              <p:sp>
                <p:nvSpPr>
                  <p:cNvPr id="405523" name="Rectangle 19"/>
                  <p:cNvSpPr>
                    <a:spLocks noChangeArrowheads="1"/>
                  </p:cNvSpPr>
                  <p:nvPr/>
                </p:nvSpPr>
                <p:spPr bwMode="auto">
                  <a:xfrm>
                    <a:off x="0" y="6448"/>
                    <a:ext cx="765" cy="166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48" name="Group 20"/>
              <p:cNvGrpSpPr>
                <a:grpSpLocks/>
              </p:cNvGrpSpPr>
              <p:nvPr/>
            </p:nvGrpSpPr>
            <p:grpSpPr bwMode="auto">
              <a:xfrm>
                <a:off x="765" y="6448"/>
                <a:ext cx="1681" cy="1668"/>
                <a:chOff x="765" y="6448"/>
                <a:chExt cx="1681" cy="1668"/>
              </a:xfrm>
            </p:grpSpPr>
            <p:sp>
              <p:nvSpPr>
                <p:cNvPr id="405525" name="Rectangle 21"/>
                <p:cNvSpPr>
                  <a:spLocks noChangeArrowheads="1"/>
                </p:cNvSpPr>
                <p:nvPr/>
              </p:nvSpPr>
              <p:spPr bwMode="auto">
                <a:xfrm>
                  <a:off x="765" y="6448"/>
                  <a:ext cx="1681" cy="166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80" name="Group 22"/>
                <p:cNvGrpSpPr>
                  <a:grpSpLocks/>
                </p:cNvGrpSpPr>
                <p:nvPr/>
              </p:nvGrpSpPr>
              <p:grpSpPr bwMode="auto">
                <a:xfrm>
                  <a:off x="765" y="6448"/>
                  <a:ext cx="1681" cy="1668"/>
                  <a:chOff x="765" y="6448"/>
                  <a:chExt cx="1681" cy="1668"/>
                </a:xfrm>
              </p:grpSpPr>
              <p:sp>
                <p:nvSpPr>
                  <p:cNvPr id="124981" name="Rectangle 23"/>
                  <p:cNvSpPr>
                    <a:spLocks noChangeArrowheads="1"/>
                  </p:cNvSpPr>
                  <p:nvPr/>
                </p:nvSpPr>
                <p:spPr bwMode="auto">
                  <a:xfrm>
                    <a:off x="765" y="6448"/>
                    <a:ext cx="1681" cy="1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a:solidFill>
                          <a:srgbClr val="000000"/>
                        </a:solidFill>
                        <a:latin typeface="Arial Black" pitchFamily="34" charset="0"/>
                      </a:rPr>
                      <a:t>Allows voters to petition state legislatures in order to consider a bill desired by citizens.</a:t>
                    </a:r>
                  </a:p>
                </p:txBody>
              </p:sp>
              <p:sp>
                <p:nvSpPr>
                  <p:cNvPr id="405528" name="Rectangle 24"/>
                  <p:cNvSpPr>
                    <a:spLocks noChangeArrowheads="1"/>
                  </p:cNvSpPr>
                  <p:nvPr/>
                </p:nvSpPr>
                <p:spPr bwMode="auto">
                  <a:xfrm>
                    <a:off x="765" y="6448"/>
                    <a:ext cx="1681" cy="166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49" name="Group 25"/>
              <p:cNvGrpSpPr>
                <a:grpSpLocks/>
              </p:cNvGrpSpPr>
              <p:nvPr/>
            </p:nvGrpSpPr>
            <p:grpSpPr bwMode="auto">
              <a:xfrm>
                <a:off x="0" y="8116"/>
                <a:ext cx="765" cy="1438"/>
                <a:chOff x="0" y="8116"/>
                <a:chExt cx="765" cy="1438"/>
              </a:xfrm>
            </p:grpSpPr>
            <p:sp>
              <p:nvSpPr>
                <p:cNvPr id="405530" name="Rectangle 26"/>
                <p:cNvSpPr>
                  <a:spLocks noChangeArrowheads="1"/>
                </p:cNvSpPr>
                <p:nvPr/>
              </p:nvSpPr>
              <p:spPr bwMode="auto">
                <a:xfrm>
                  <a:off x="0" y="8116"/>
                  <a:ext cx="765" cy="143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76" name="Group 27"/>
                <p:cNvGrpSpPr>
                  <a:grpSpLocks/>
                </p:cNvGrpSpPr>
                <p:nvPr/>
              </p:nvGrpSpPr>
              <p:grpSpPr bwMode="auto">
                <a:xfrm>
                  <a:off x="0" y="8116"/>
                  <a:ext cx="765" cy="1438"/>
                  <a:chOff x="0" y="8116"/>
                  <a:chExt cx="765" cy="1438"/>
                </a:xfrm>
              </p:grpSpPr>
              <p:sp>
                <p:nvSpPr>
                  <p:cNvPr id="124977" name="Rectangle 28"/>
                  <p:cNvSpPr>
                    <a:spLocks noChangeArrowheads="1"/>
                  </p:cNvSpPr>
                  <p:nvPr/>
                </p:nvSpPr>
                <p:spPr bwMode="auto">
                  <a:xfrm>
                    <a:off x="0" y="8116"/>
                    <a:ext cx="765" cy="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400" b="1">
                        <a:solidFill>
                          <a:srgbClr val="0000CC"/>
                        </a:solidFill>
                        <a:latin typeface="Arial Black" pitchFamily="34" charset="0"/>
                        <a:cs typeface="Arial" charset="0"/>
                      </a:rPr>
                      <a:t>Referendum</a:t>
                    </a:r>
                    <a:endParaRPr lang="en-US" sz="2400">
                      <a:solidFill>
                        <a:srgbClr val="0000CC"/>
                      </a:solidFill>
                      <a:latin typeface="Arial Black" pitchFamily="34" charset="0"/>
                    </a:endParaRPr>
                  </a:p>
                </p:txBody>
              </p:sp>
              <p:sp>
                <p:nvSpPr>
                  <p:cNvPr id="405533" name="Rectangle 29"/>
                  <p:cNvSpPr>
                    <a:spLocks noChangeArrowheads="1"/>
                  </p:cNvSpPr>
                  <p:nvPr/>
                </p:nvSpPr>
                <p:spPr bwMode="auto">
                  <a:xfrm>
                    <a:off x="0" y="8116"/>
                    <a:ext cx="765" cy="143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50" name="Group 30"/>
              <p:cNvGrpSpPr>
                <a:grpSpLocks/>
              </p:cNvGrpSpPr>
              <p:nvPr/>
            </p:nvGrpSpPr>
            <p:grpSpPr bwMode="auto">
              <a:xfrm>
                <a:off x="765" y="8116"/>
                <a:ext cx="1681" cy="1438"/>
                <a:chOff x="765" y="8116"/>
                <a:chExt cx="1681" cy="1438"/>
              </a:xfrm>
            </p:grpSpPr>
            <p:sp>
              <p:nvSpPr>
                <p:cNvPr id="405535" name="Rectangle 31"/>
                <p:cNvSpPr>
                  <a:spLocks noChangeArrowheads="1"/>
                </p:cNvSpPr>
                <p:nvPr/>
              </p:nvSpPr>
              <p:spPr bwMode="auto">
                <a:xfrm>
                  <a:off x="765" y="8116"/>
                  <a:ext cx="1681" cy="143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72" name="Group 32"/>
                <p:cNvGrpSpPr>
                  <a:grpSpLocks/>
                </p:cNvGrpSpPr>
                <p:nvPr/>
              </p:nvGrpSpPr>
              <p:grpSpPr bwMode="auto">
                <a:xfrm>
                  <a:off x="765" y="8116"/>
                  <a:ext cx="1681" cy="1438"/>
                  <a:chOff x="765" y="8116"/>
                  <a:chExt cx="1681" cy="1438"/>
                </a:xfrm>
              </p:grpSpPr>
              <p:sp>
                <p:nvSpPr>
                  <p:cNvPr id="124973" name="Rectangle 33"/>
                  <p:cNvSpPr>
                    <a:spLocks noChangeArrowheads="1"/>
                  </p:cNvSpPr>
                  <p:nvPr/>
                </p:nvSpPr>
                <p:spPr bwMode="auto">
                  <a:xfrm>
                    <a:off x="765" y="8116"/>
                    <a:ext cx="1681" cy="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lnSpc>
                        <a:spcPct val="90000"/>
                      </a:lnSpc>
                      <a:spcBef>
                        <a:spcPct val="0"/>
                      </a:spcBef>
                      <a:spcAft>
                        <a:spcPct val="0"/>
                      </a:spcAft>
                    </a:pPr>
                    <a:r>
                      <a:rPr lang="en-US" sz="2400">
                        <a:solidFill>
                          <a:srgbClr val="000000"/>
                        </a:solidFill>
                        <a:latin typeface="Arial Black" pitchFamily="34" charset="0"/>
                      </a:rPr>
                      <a:t>Allows voters to decide if a bill or proposed amendment should be passed.</a:t>
                    </a:r>
                  </a:p>
                </p:txBody>
              </p:sp>
              <p:sp>
                <p:nvSpPr>
                  <p:cNvPr id="405538" name="Rectangle 34"/>
                  <p:cNvSpPr>
                    <a:spLocks noChangeArrowheads="1"/>
                  </p:cNvSpPr>
                  <p:nvPr/>
                </p:nvSpPr>
                <p:spPr bwMode="auto">
                  <a:xfrm>
                    <a:off x="765" y="8116"/>
                    <a:ext cx="1681" cy="143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51" name="Group 35"/>
              <p:cNvGrpSpPr>
                <a:grpSpLocks/>
              </p:cNvGrpSpPr>
              <p:nvPr/>
            </p:nvGrpSpPr>
            <p:grpSpPr bwMode="auto">
              <a:xfrm>
                <a:off x="0" y="9554"/>
                <a:ext cx="765" cy="1438"/>
                <a:chOff x="0" y="9554"/>
                <a:chExt cx="765" cy="1438"/>
              </a:xfrm>
            </p:grpSpPr>
            <p:sp>
              <p:nvSpPr>
                <p:cNvPr id="405540" name="Rectangle 36"/>
                <p:cNvSpPr>
                  <a:spLocks noChangeArrowheads="1"/>
                </p:cNvSpPr>
                <p:nvPr/>
              </p:nvSpPr>
              <p:spPr bwMode="auto">
                <a:xfrm>
                  <a:off x="0" y="9555"/>
                  <a:ext cx="765" cy="143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68" name="Group 37"/>
                <p:cNvGrpSpPr>
                  <a:grpSpLocks/>
                </p:cNvGrpSpPr>
                <p:nvPr/>
              </p:nvGrpSpPr>
              <p:grpSpPr bwMode="auto">
                <a:xfrm>
                  <a:off x="0" y="9554"/>
                  <a:ext cx="765" cy="1438"/>
                  <a:chOff x="0" y="9554"/>
                  <a:chExt cx="765" cy="1438"/>
                </a:xfrm>
              </p:grpSpPr>
              <p:sp>
                <p:nvSpPr>
                  <p:cNvPr id="124969" name="Rectangle 38"/>
                  <p:cNvSpPr>
                    <a:spLocks noChangeArrowheads="1"/>
                  </p:cNvSpPr>
                  <p:nvPr/>
                </p:nvSpPr>
                <p:spPr bwMode="auto">
                  <a:xfrm>
                    <a:off x="0" y="9554"/>
                    <a:ext cx="765" cy="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a:solidFill>
                        <a:srgbClr val="000000"/>
                      </a:solidFill>
                      <a:latin typeface="Arial Black" pitchFamily="34" charset="0"/>
                    </a:endParaRPr>
                  </a:p>
                </p:txBody>
              </p:sp>
              <p:sp>
                <p:nvSpPr>
                  <p:cNvPr id="405543" name="Rectangle 39"/>
                  <p:cNvSpPr>
                    <a:spLocks noChangeArrowheads="1"/>
                  </p:cNvSpPr>
                  <p:nvPr/>
                </p:nvSpPr>
                <p:spPr bwMode="auto">
                  <a:xfrm>
                    <a:off x="0" y="9555"/>
                    <a:ext cx="765" cy="143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52" name="Group 40"/>
              <p:cNvGrpSpPr>
                <a:grpSpLocks/>
              </p:cNvGrpSpPr>
              <p:nvPr/>
            </p:nvGrpSpPr>
            <p:grpSpPr bwMode="auto">
              <a:xfrm>
                <a:off x="765" y="9554"/>
                <a:ext cx="1681" cy="1438"/>
                <a:chOff x="765" y="9554"/>
                <a:chExt cx="1681" cy="1438"/>
              </a:xfrm>
            </p:grpSpPr>
            <p:sp>
              <p:nvSpPr>
                <p:cNvPr id="405545" name="Rectangle 41"/>
                <p:cNvSpPr>
                  <a:spLocks noChangeArrowheads="1"/>
                </p:cNvSpPr>
                <p:nvPr/>
              </p:nvSpPr>
              <p:spPr bwMode="auto">
                <a:xfrm>
                  <a:off x="765" y="9555"/>
                  <a:ext cx="1681" cy="143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64" name="Group 42"/>
                <p:cNvGrpSpPr>
                  <a:grpSpLocks/>
                </p:cNvGrpSpPr>
                <p:nvPr/>
              </p:nvGrpSpPr>
              <p:grpSpPr bwMode="auto">
                <a:xfrm>
                  <a:off x="765" y="9554"/>
                  <a:ext cx="1681" cy="1438"/>
                  <a:chOff x="765" y="9554"/>
                  <a:chExt cx="1681" cy="1438"/>
                </a:xfrm>
              </p:grpSpPr>
              <p:sp>
                <p:nvSpPr>
                  <p:cNvPr id="124965" name="Rectangle 43"/>
                  <p:cNvSpPr>
                    <a:spLocks noChangeArrowheads="1"/>
                  </p:cNvSpPr>
                  <p:nvPr/>
                </p:nvSpPr>
                <p:spPr bwMode="auto">
                  <a:xfrm>
                    <a:off x="765" y="9554"/>
                    <a:ext cx="1681" cy="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a:solidFill>
                        <a:srgbClr val="000000"/>
                      </a:solidFill>
                      <a:latin typeface="Arial Black" pitchFamily="34" charset="0"/>
                    </a:endParaRPr>
                  </a:p>
                </p:txBody>
              </p:sp>
              <p:sp>
                <p:nvSpPr>
                  <p:cNvPr id="405548" name="Rectangle 44"/>
                  <p:cNvSpPr>
                    <a:spLocks noChangeArrowheads="1"/>
                  </p:cNvSpPr>
                  <p:nvPr/>
                </p:nvSpPr>
                <p:spPr bwMode="auto">
                  <a:xfrm>
                    <a:off x="765" y="9555"/>
                    <a:ext cx="1681" cy="143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53" name="Group 45"/>
              <p:cNvGrpSpPr>
                <a:grpSpLocks/>
              </p:cNvGrpSpPr>
              <p:nvPr/>
            </p:nvGrpSpPr>
            <p:grpSpPr bwMode="auto">
              <a:xfrm>
                <a:off x="0" y="10992"/>
                <a:ext cx="765" cy="1438"/>
                <a:chOff x="0" y="10992"/>
                <a:chExt cx="765" cy="1438"/>
              </a:xfrm>
            </p:grpSpPr>
            <p:sp>
              <p:nvSpPr>
                <p:cNvPr id="405550" name="Rectangle 46"/>
                <p:cNvSpPr>
                  <a:spLocks noChangeArrowheads="1"/>
                </p:cNvSpPr>
                <p:nvPr/>
              </p:nvSpPr>
              <p:spPr bwMode="auto">
                <a:xfrm>
                  <a:off x="0" y="10993"/>
                  <a:ext cx="765" cy="143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60" name="Group 47"/>
                <p:cNvGrpSpPr>
                  <a:grpSpLocks/>
                </p:cNvGrpSpPr>
                <p:nvPr/>
              </p:nvGrpSpPr>
              <p:grpSpPr bwMode="auto">
                <a:xfrm>
                  <a:off x="0" y="10992"/>
                  <a:ext cx="765" cy="1438"/>
                  <a:chOff x="0" y="10992"/>
                  <a:chExt cx="765" cy="1438"/>
                </a:xfrm>
              </p:grpSpPr>
              <p:sp>
                <p:nvSpPr>
                  <p:cNvPr id="405552" name="Rectangle 48"/>
                  <p:cNvSpPr>
                    <a:spLocks noChangeArrowheads="1"/>
                  </p:cNvSpPr>
                  <p:nvPr/>
                </p:nvSpPr>
                <p:spPr bwMode="auto">
                  <a:xfrm>
                    <a:off x="0" y="10993"/>
                    <a:ext cx="765" cy="1438"/>
                  </a:xfrm>
                  <a:prstGeom prst="rect">
                    <a:avLst/>
                  </a:prstGeom>
                  <a:solidFill>
                    <a:srgbClr val="FFFFFF"/>
                  </a:solidFill>
                  <a:ln>
                    <a:noFill/>
                  </a:ln>
                  <a:effectLst/>
                  <a:extLst/>
                </p:spPr>
                <p:txBody>
                  <a:bodyPr anchor="ctr"/>
                  <a:lstStyle/>
                  <a:p>
                    <a:pPr algn="ctr" eaLnBrk="0" fontAlgn="base" hangingPunct="0">
                      <a:spcBef>
                        <a:spcPct val="0"/>
                      </a:spcBef>
                      <a:spcAft>
                        <a:spcPct val="0"/>
                      </a:spcAft>
                      <a:defRPr/>
                    </a:pPr>
                    <a:endParaRPr lang="en-US" sz="2400" b="1">
                      <a:solidFill>
                        <a:srgbClr val="A50021"/>
                      </a:solidFill>
                      <a:effectLst>
                        <a:outerShdw blurRad="38100" dist="38100" dir="2700000" algn="tl">
                          <a:srgbClr val="C0C0C0"/>
                        </a:outerShdw>
                      </a:effectLst>
                      <a:latin typeface="Arial Black" pitchFamily="34" charset="0"/>
                    </a:endParaRPr>
                  </a:p>
                </p:txBody>
              </p:sp>
              <p:sp>
                <p:nvSpPr>
                  <p:cNvPr id="405553" name="Rectangle 49"/>
                  <p:cNvSpPr>
                    <a:spLocks noChangeArrowheads="1"/>
                  </p:cNvSpPr>
                  <p:nvPr/>
                </p:nvSpPr>
                <p:spPr bwMode="auto">
                  <a:xfrm>
                    <a:off x="0" y="10993"/>
                    <a:ext cx="765" cy="143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nvGrpSpPr>
              <p:cNvPr id="124954" name="Group 50"/>
              <p:cNvGrpSpPr>
                <a:grpSpLocks/>
              </p:cNvGrpSpPr>
              <p:nvPr/>
            </p:nvGrpSpPr>
            <p:grpSpPr bwMode="auto">
              <a:xfrm>
                <a:off x="765" y="10992"/>
                <a:ext cx="1681" cy="1438"/>
                <a:chOff x="765" y="10992"/>
                <a:chExt cx="1681" cy="1438"/>
              </a:xfrm>
            </p:grpSpPr>
            <p:sp>
              <p:nvSpPr>
                <p:cNvPr id="405555" name="Rectangle 51"/>
                <p:cNvSpPr>
                  <a:spLocks noChangeArrowheads="1"/>
                </p:cNvSpPr>
                <p:nvPr/>
              </p:nvSpPr>
              <p:spPr bwMode="auto">
                <a:xfrm>
                  <a:off x="765" y="10993"/>
                  <a:ext cx="1681" cy="1438"/>
                </a:xfrm>
                <a:prstGeom prst="rect">
                  <a:avLst/>
                </a:prstGeom>
                <a:solidFill>
                  <a:srgbClr val="FFFFFF"/>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56" name="Group 52"/>
                <p:cNvGrpSpPr>
                  <a:grpSpLocks/>
                </p:cNvGrpSpPr>
                <p:nvPr/>
              </p:nvGrpSpPr>
              <p:grpSpPr bwMode="auto">
                <a:xfrm>
                  <a:off x="765" y="10992"/>
                  <a:ext cx="1681" cy="1438"/>
                  <a:chOff x="765" y="10992"/>
                  <a:chExt cx="1681" cy="1438"/>
                </a:xfrm>
              </p:grpSpPr>
              <p:sp>
                <p:nvSpPr>
                  <p:cNvPr id="124957" name="Rectangle 53"/>
                  <p:cNvSpPr>
                    <a:spLocks noChangeArrowheads="1"/>
                  </p:cNvSpPr>
                  <p:nvPr/>
                </p:nvSpPr>
                <p:spPr bwMode="auto">
                  <a:xfrm>
                    <a:off x="765" y="10992"/>
                    <a:ext cx="1681" cy="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2400">
                        <a:solidFill>
                          <a:srgbClr val="000000"/>
                        </a:solidFill>
                        <a:latin typeface="Arial Black" pitchFamily="34" charset="0"/>
                      </a:rPr>
                      <a:t>Ensures that voters select candidates to run for office, rather than party bosses.</a:t>
                    </a:r>
                  </a:p>
                </p:txBody>
              </p:sp>
              <p:sp>
                <p:nvSpPr>
                  <p:cNvPr id="405558" name="Rectangle 54"/>
                  <p:cNvSpPr>
                    <a:spLocks noChangeArrowheads="1"/>
                  </p:cNvSpPr>
                  <p:nvPr/>
                </p:nvSpPr>
                <p:spPr bwMode="auto">
                  <a:xfrm>
                    <a:off x="765" y="10993"/>
                    <a:ext cx="1681" cy="1438"/>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grpSp>
        <p:sp>
          <p:nvSpPr>
            <p:cNvPr id="405559" name="Rectangle 55"/>
            <p:cNvSpPr>
              <a:spLocks noChangeArrowheads="1"/>
            </p:cNvSpPr>
            <p:nvPr/>
          </p:nvSpPr>
          <p:spPr bwMode="auto">
            <a:xfrm>
              <a:off x="-3" y="4317"/>
              <a:ext cx="2452" cy="8116"/>
            </a:xfrm>
            <a:prstGeom prst="rect">
              <a:avLst/>
            </a:prstGeom>
            <a:noFill/>
            <a:ln w="9525">
              <a:solidFill>
                <a:srgbClr val="111111"/>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405560" name="Rectangle 56"/>
          <p:cNvSpPr>
            <a:spLocks noChangeArrowheads="1"/>
          </p:cNvSpPr>
          <p:nvPr/>
        </p:nvSpPr>
        <p:spPr bwMode="auto">
          <a:xfrm>
            <a:off x="0" y="-3581400"/>
            <a:ext cx="9144000" cy="0"/>
          </a:xfrm>
          <a:prstGeom prst="rect">
            <a:avLst/>
          </a:prstGeom>
          <a:noFill/>
          <a:ln>
            <a:noFill/>
          </a:ln>
          <a:effectLst/>
          <a:extLst/>
        </p:spPr>
        <p:txBody>
          <a:bodyPr>
            <a:spAutoFit/>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33" name="Group 57"/>
          <p:cNvGrpSpPr>
            <a:grpSpLocks/>
          </p:cNvGrpSpPr>
          <p:nvPr/>
        </p:nvGrpSpPr>
        <p:grpSpPr bwMode="auto">
          <a:xfrm>
            <a:off x="0" y="0"/>
            <a:ext cx="9144000" cy="538163"/>
            <a:chOff x="-3" y="4317"/>
            <a:chExt cx="2890" cy="198"/>
          </a:xfrm>
        </p:grpSpPr>
        <p:grpSp>
          <p:nvGrpSpPr>
            <p:cNvPr id="124937" name="Group 58"/>
            <p:cNvGrpSpPr>
              <a:grpSpLocks/>
            </p:cNvGrpSpPr>
            <p:nvPr/>
          </p:nvGrpSpPr>
          <p:grpSpPr bwMode="auto">
            <a:xfrm>
              <a:off x="0" y="4320"/>
              <a:ext cx="2884" cy="192"/>
              <a:chOff x="0" y="4320"/>
              <a:chExt cx="2884" cy="192"/>
            </a:xfrm>
          </p:grpSpPr>
          <p:sp>
            <p:nvSpPr>
              <p:cNvPr id="405563" name="Rectangle 59"/>
              <p:cNvSpPr>
                <a:spLocks noChangeArrowheads="1"/>
              </p:cNvSpPr>
              <p:nvPr/>
            </p:nvSpPr>
            <p:spPr bwMode="auto">
              <a:xfrm>
                <a:off x="0" y="4320"/>
                <a:ext cx="2884" cy="192"/>
              </a:xfrm>
              <a:prstGeom prst="rect">
                <a:avLst/>
              </a:prstGeom>
              <a:solidFill>
                <a:srgbClr val="000080"/>
              </a:solidFill>
              <a:ln>
                <a:noFill/>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nvGrpSpPr>
              <p:cNvPr id="124940" name="Group 60"/>
              <p:cNvGrpSpPr>
                <a:grpSpLocks/>
              </p:cNvGrpSpPr>
              <p:nvPr/>
            </p:nvGrpSpPr>
            <p:grpSpPr bwMode="auto">
              <a:xfrm>
                <a:off x="0" y="4320"/>
                <a:ext cx="2884" cy="192"/>
                <a:chOff x="0" y="4320"/>
                <a:chExt cx="2884" cy="192"/>
              </a:xfrm>
            </p:grpSpPr>
            <p:sp>
              <p:nvSpPr>
                <p:cNvPr id="124941" name="Rectangle 61"/>
                <p:cNvSpPr>
                  <a:spLocks noChangeArrowheads="1"/>
                </p:cNvSpPr>
                <p:nvPr/>
              </p:nvSpPr>
              <p:spPr bwMode="auto">
                <a:xfrm>
                  <a:off x="0" y="4320"/>
                  <a:ext cx="2884" cy="19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lnSpc>
                      <a:spcPct val="80000"/>
                    </a:lnSpc>
                    <a:spcBef>
                      <a:spcPct val="0"/>
                    </a:spcBef>
                    <a:spcAft>
                      <a:spcPct val="0"/>
                    </a:spcAft>
                  </a:pPr>
                  <a:r>
                    <a:rPr lang="en-US" sz="4000" b="1">
                      <a:solidFill>
                        <a:srgbClr val="FFFFFF"/>
                      </a:solidFill>
                      <a:latin typeface="Arial Black" pitchFamily="34" charset="0"/>
                      <a:cs typeface="Arial" charset="0"/>
                    </a:rPr>
                    <a:t>State Reforms</a:t>
                  </a:r>
                  <a:endParaRPr lang="en-US" sz="6000">
                    <a:solidFill>
                      <a:srgbClr val="000000"/>
                    </a:solidFill>
                    <a:latin typeface="Arial Black" pitchFamily="34" charset="0"/>
                  </a:endParaRPr>
                </a:p>
              </p:txBody>
            </p:sp>
            <p:sp>
              <p:nvSpPr>
                <p:cNvPr id="405566" name="Rectangle 62"/>
                <p:cNvSpPr>
                  <a:spLocks noChangeArrowheads="1"/>
                </p:cNvSpPr>
                <p:nvPr/>
              </p:nvSpPr>
              <p:spPr bwMode="auto">
                <a:xfrm>
                  <a:off x="0" y="4320"/>
                  <a:ext cx="2884" cy="192"/>
                </a:xfrm>
                <a:prstGeom prst="rect">
                  <a:avLst/>
                </a:prstGeom>
                <a:noFill/>
                <a:ln w="7">
                  <a:solidFill>
                    <a:srgbClr val="A0A0A0"/>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grpSp>
        <p:sp>
          <p:nvSpPr>
            <p:cNvPr id="405567" name="Rectangle 63"/>
            <p:cNvSpPr>
              <a:spLocks noChangeArrowheads="1"/>
            </p:cNvSpPr>
            <p:nvPr/>
          </p:nvSpPr>
          <p:spPr bwMode="auto">
            <a:xfrm>
              <a:off x="-3" y="4317"/>
              <a:ext cx="2890" cy="198"/>
            </a:xfrm>
            <a:prstGeom prst="rect">
              <a:avLst/>
            </a:prstGeom>
            <a:noFill/>
            <a:ln w="9525">
              <a:solidFill>
                <a:srgbClr val="111111"/>
              </a:solidFill>
              <a:miter lim="800000"/>
              <a:headEnd/>
              <a:tailEnd/>
            </a:ln>
            <a:effectLst/>
            <a:extLst/>
          </p:spPr>
          <p:txBody>
            <a:bodyPr wrap="none"/>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endParaRPr>
            </a:p>
          </p:txBody>
        </p:sp>
      </p:grpSp>
      <p:sp>
        <p:nvSpPr>
          <p:cNvPr id="405568" name="Rectangle 64"/>
          <p:cNvSpPr>
            <a:spLocks noChangeArrowheads="1"/>
          </p:cNvSpPr>
          <p:nvPr/>
        </p:nvSpPr>
        <p:spPr bwMode="auto">
          <a:xfrm>
            <a:off x="228600" y="4953000"/>
            <a:ext cx="2366963" cy="457200"/>
          </a:xfrm>
          <a:prstGeom prst="rect">
            <a:avLst/>
          </a:prstGeom>
          <a:noFill/>
          <a:ln>
            <a:noFill/>
          </a:ln>
          <a:effectLst/>
          <a:extLst/>
        </p:spPr>
        <p:txBody>
          <a:bodyPr wrap="none">
            <a:spAutoFit/>
          </a:bodyPr>
          <a:lstStyle/>
          <a:p>
            <a:pPr eaLnBrk="0" fontAlgn="base" hangingPunct="0">
              <a:spcBef>
                <a:spcPct val="0"/>
              </a:spcBef>
              <a:spcAft>
                <a:spcPct val="0"/>
              </a:spcAft>
              <a:defRPr/>
            </a:pPr>
            <a:r>
              <a:rPr lang="en-US" sz="2400" b="1">
                <a:solidFill>
                  <a:srgbClr val="A50021"/>
                </a:solidFill>
                <a:effectLst>
                  <a:outerShdw blurRad="38100" dist="38100" dir="2700000" algn="tl">
                    <a:srgbClr val="000000"/>
                  </a:outerShdw>
                </a:effectLst>
                <a:latin typeface="Arial Black" pitchFamily="34" charset="0"/>
                <a:cs typeface="Arial" charset="0"/>
              </a:rPr>
              <a:t>Secret Ballot</a:t>
            </a:r>
          </a:p>
        </p:txBody>
      </p:sp>
      <p:sp>
        <p:nvSpPr>
          <p:cNvPr id="124935" name="Rectangle 65"/>
          <p:cNvSpPr>
            <a:spLocks noChangeArrowheads="1"/>
          </p:cNvSpPr>
          <p:nvPr/>
        </p:nvSpPr>
        <p:spPr bwMode="auto">
          <a:xfrm>
            <a:off x="2895600" y="4606925"/>
            <a:ext cx="624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75000"/>
              </a:lnSpc>
              <a:spcBef>
                <a:spcPct val="0"/>
              </a:spcBef>
              <a:spcAft>
                <a:spcPct val="0"/>
              </a:spcAft>
            </a:pPr>
            <a:r>
              <a:rPr lang="en-US" sz="2400">
                <a:solidFill>
                  <a:srgbClr val="000000"/>
                </a:solidFill>
                <a:latin typeface="Arial Black" pitchFamily="34" charset="0"/>
              </a:rPr>
              <a:t>Privacy at the ballot box ensures that citizens can cast votes without party bosses knowing how they voted.</a:t>
            </a:r>
          </a:p>
        </p:txBody>
      </p:sp>
      <p:sp>
        <p:nvSpPr>
          <p:cNvPr id="405570" name="Rectangle 66"/>
          <p:cNvSpPr>
            <a:spLocks noChangeArrowheads="1"/>
          </p:cNvSpPr>
          <p:nvPr/>
        </p:nvSpPr>
        <p:spPr bwMode="auto">
          <a:xfrm>
            <a:off x="228600" y="6019800"/>
            <a:ext cx="2586038" cy="457200"/>
          </a:xfrm>
          <a:prstGeom prst="rect">
            <a:avLst/>
          </a:prstGeom>
          <a:noFill/>
          <a:ln>
            <a:noFill/>
          </a:ln>
          <a:effectLst/>
          <a:extLst/>
        </p:spPr>
        <p:txBody>
          <a:bodyPr wrap="none">
            <a:spAutoFit/>
          </a:bodyPr>
          <a:lstStyle/>
          <a:p>
            <a:pPr eaLnBrk="0" fontAlgn="base" hangingPunct="0">
              <a:spcBef>
                <a:spcPct val="0"/>
              </a:spcBef>
              <a:spcAft>
                <a:spcPct val="0"/>
              </a:spcAft>
              <a:defRPr/>
            </a:pPr>
            <a:r>
              <a:rPr lang="en-US" sz="2400" b="1">
                <a:solidFill>
                  <a:srgbClr val="A50021"/>
                </a:solidFill>
                <a:effectLst>
                  <a:outerShdw blurRad="38100" dist="38100" dir="2700000" algn="tl">
                    <a:srgbClr val="000000"/>
                  </a:outerShdw>
                </a:effectLst>
                <a:latin typeface="Arial Black" pitchFamily="34" charset="0"/>
                <a:cs typeface="Arial" charset="0"/>
              </a:rPr>
              <a:t>Direct Primary</a:t>
            </a:r>
          </a:p>
        </p:txBody>
      </p:sp>
    </p:spTree>
    <p:extLst>
      <p:ext uri="{BB962C8B-B14F-4D97-AF65-F5344CB8AC3E}">
        <p14:creationId xmlns:p14="http://schemas.microsoft.com/office/powerpoint/2010/main" val="2838943284"/>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6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TotalTime>
  <Words>1472</Words>
  <Application>Microsoft Office PowerPoint</Application>
  <PresentationFormat>On-screen Show (4:3)</PresentationFormat>
  <Paragraphs>189</Paragraphs>
  <Slides>26</Slides>
  <Notes>1</Notes>
  <HiddenSlides>0</HiddenSlides>
  <MMClips>0</MMClips>
  <ScaleCrop>false</ScaleCrop>
  <HeadingPairs>
    <vt:vector size="4" baseType="variant">
      <vt:variant>
        <vt:lpstr>Theme</vt:lpstr>
      </vt:variant>
      <vt:variant>
        <vt:i4>17</vt:i4>
      </vt:variant>
      <vt:variant>
        <vt:lpstr>Slide Titles</vt:lpstr>
      </vt:variant>
      <vt:variant>
        <vt:i4>26</vt:i4>
      </vt:variant>
    </vt:vector>
  </HeadingPairs>
  <TitlesOfParts>
    <vt:vector size="43" baseType="lpstr">
      <vt:lpstr>6_Bold Stripes</vt:lpstr>
      <vt:lpstr>Bold Stripes</vt:lpstr>
      <vt:lpstr>1_Bold Stripes</vt:lpstr>
      <vt:lpstr>2_Bold Stripes</vt:lpstr>
      <vt:lpstr>3_Bold Stripes</vt:lpstr>
      <vt:lpstr>1_Blank Presentation</vt:lpstr>
      <vt:lpstr>2_Blank Presentation</vt:lpstr>
      <vt:lpstr>4_Bold Stripes</vt:lpstr>
      <vt:lpstr>5_Bold Stripes</vt:lpstr>
      <vt:lpstr>7_Bold Stripes</vt:lpstr>
      <vt:lpstr>8_Bold Stripes</vt:lpstr>
      <vt:lpstr>9_Bold Stripes</vt:lpstr>
      <vt:lpstr>10_Bold Stripes</vt:lpstr>
      <vt:lpstr>11_Bold Stripes</vt:lpstr>
      <vt:lpstr>Default Design</vt:lpstr>
      <vt:lpstr>12_Bold Stripes</vt:lpstr>
      <vt:lpstr>13_Bold Stripes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the Way for Suffrage</vt:lpstr>
      <vt:lpstr>Suffragist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2012-04-06T19:09:34Z</dcterms:created>
  <dcterms:modified xsi:type="dcterms:W3CDTF">2012-04-06T19:18:22Z</dcterms:modified>
</cp:coreProperties>
</file>