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3"/>
  </p:notesMasterIdLst>
  <p:sldIdLst>
    <p:sldId id="256" r:id="rId3"/>
    <p:sldId id="280" r:id="rId4"/>
    <p:sldId id="264" r:id="rId5"/>
    <p:sldId id="263" r:id="rId6"/>
    <p:sldId id="262" r:id="rId7"/>
    <p:sldId id="265" r:id="rId8"/>
    <p:sldId id="266" r:id="rId9"/>
    <p:sldId id="267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06" autoAdjust="0"/>
    <p:restoredTop sz="94660"/>
  </p:normalViewPr>
  <p:slideViewPr>
    <p:cSldViewPr>
      <p:cViewPr varScale="1">
        <p:scale>
          <a:sx n="73" d="100"/>
          <a:sy n="73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1D95D-45EA-43F9-A5F1-847D648F33F8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AC0C85-9272-4BEA-B1CA-FCFD3991DA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543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D6E2-C9E1-405B-A0FE-E787CCEF229E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75880-01E2-4B57-A6B0-9F7900323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716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D6E2-C9E1-405B-A0FE-E787CCEF229E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75880-01E2-4B57-A6B0-9F7900323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677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D6E2-C9E1-405B-A0FE-E787CCEF229E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75880-01E2-4B57-A6B0-9F7900323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320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649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6688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41008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8511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52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731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8836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214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D6E2-C9E1-405B-A0FE-E787CCEF229E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75880-01E2-4B57-A6B0-9F7900323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1871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68919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7053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322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4933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9371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519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D6E2-C9E1-405B-A0FE-E787CCEF229E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75880-01E2-4B57-A6B0-9F7900323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330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D6E2-C9E1-405B-A0FE-E787CCEF229E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75880-01E2-4B57-A6B0-9F7900323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54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D6E2-C9E1-405B-A0FE-E787CCEF229E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75880-01E2-4B57-A6B0-9F7900323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49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D6E2-C9E1-405B-A0FE-E787CCEF229E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75880-01E2-4B57-A6B0-9F7900323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769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D6E2-C9E1-405B-A0FE-E787CCEF229E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75880-01E2-4B57-A6B0-9F7900323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475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D6E2-C9E1-405B-A0FE-E787CCEF229E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75880-01E2-4B57-A6B0-9F7900323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71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7D6E2-C9E1-405B-A0FE-E787CCEF229E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75880-01E2-4B57-A6B0-9F7900323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990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7D6E2-C9E1-405B-A0FE-E787CCEF229E}" type="datetimeFigureOut">
              <a:rPr lang="en-US" smtClean="0"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75880-01E2-4B57-A6B0-9F7900323E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506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2413" cy="6856413"/>
          </a:xfrm>
          <a:prstGeom prst="rect">
            <a:avLst/>
          </a:prstGeom>
          <a:gradFill rotWithShape="0">
            <a:gsLst>
              <a:gs pos="0">
                <a:srgbClr val="008080"/>
              </a:gs>
              <a:gs pos="100000">
                <a:srgbClr val="008080">
                  <a:gamma/>
                  <a:shade val="0"/>
                  <a:invGamma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SzPct val="100000"/>
            </a:pPr>
            <a:endParaRPr lang="en-US" sz="2200" b="1">
              <a:solidFill>
                <a:srgbClr val="CCFFFF"/>
              </a:solidFill>
              <a:latin typeface="Arial" charset="0"/>
            </a:endParaRPr>
          </a:p>
        </p:txBody>
      </p:sp>
      <p:sp>
        <p:nvSpPr>
          <p:cNvPr id="22531" name="Freeform 3"/>
          <p:cNvSpPr>
            <a:spLocks/>
          </p:cNvSpPr>
          <p:nvPr/>
        </p:nvSpPr>
        <p:spPr bwMode="auto">
          <a:xfrm>
            <a:off x="195263" y="182563"/>
            <a:ext cx="8815387" cy="6559550"/>
          </a:xfrm>
          <a:custGeom>
            <a:avLst/>
            <a:gdLst>
              <a:gd name="T0" fmla="*/ 0 w 6247"/>
              <a:gd name="T1" fmla="*/ 307 h 4132"/>
              <a:gd name="T2" fmla="*/ 352 w 6247"/>
              <a:gd name="T3" fmla="*/ 307 h 4132"/>
              <a:gd name="T4" fmla="*/ 352 w 6247"/>
              <a:gd name="T5" fmla="*/ 0 h 4132"/>
              <a:gd name="T6" fmla="*/ 5886 w 6247"/>
              <a:gd name="T7" fmla="*/ 0 h 4132"/>
              <a:gd name="T8" fmla="*/ 5886 w 6247"/>
              <a:gd name="T9" fmla="*/ 307 h 4132"/>
              <a:gd name="T10" fmla="*/ 6246 w 6247"/>
              <a:gd name="T11" fmla="*/ 307 h 4132"/>
              <a:gd name="T12" fmla="*/ 6246 w 6247"/>
              <a:gd name="T13" fmla="*/ 3850 h 4132"/>
              <a:gd name="T14" fmla="*/ 5886 w 6247"/>
              <a:gd name="T15" fmla="*/ 3850 h 4132"/>
              <a:gd name="T16" fmla="*/ 5886 w 6247"/>
              <a:gd name="T17" fmla="*/ 4131 h 4132"/>
              <a:gd name="T18" fmla="*/ 352 w 6247"/>
              <a:gd name="T19" fmla="*/ 4131 h 4132"/>
              <a:gd name="T20" fmla="*/ 352 w 6247"/>
              <a:gd name="T21" fmla="*/ 3850 h 4132"/>
              <a:gd name="T22" fmla="*/ 0 w 6247"/>
              <a:gd name="T23" fmla="*/ 3850 h 4132"/>
              <a:gd name="T24" fmla="*/ 0 w 6247"/>
              <a:gd name="T25" fmla="*/ 307 h 4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247" h="4132">
                <a:moveTo>
                  <a:pt x="0" y="307"/>
                </a:moveTo>
                <a:lnTo>
                  <a:pt x="352" y="307"/>
                </a:lnTo>
                <a:lnTo>
                  <a:pt x="352" y="0"/>
                </a:lnTo>
                <a:lnTo>
                  <a:pt x="5886" y="0"/>
                </a:lnTo>
                <a:lnTo>
                  <a:pt x="5886" y="307"/>
                </a:lnTo>
                <a:lnTo>
                  <a:pt x="6246" y="307"/>
                </a:lnTo>
                <a:lnTo>
                  <a:pt x="6246" y="3850"/>
                </a:lnTo>
                <a:lnTo>
                  <a:pt x="5886" y="3850"/>
                </a:lnTo>
                <a:lnTo>
                  <a:pt x="5886" y="4131"/>
                </a:lnTo>
                <a:lnTo>
                  <a:pt x="352" y="4131"/>
                </a:lnTo>
                <a:lnTo>
                  <a:pt x="352" y="3850"/>
                </a:lnTo>
                <a:lnTo>
                  <a:pt x="0" y="3850"/>
                </a:lnTo>
                <a:lnTo>
                  <a:pt x="0" y="307"/>
                </a:lnTo>
              </a:path>
            </a:pathLst>
          </a:custGeom>
          <a:noFill/>
          <a:ln w="50800" cap="rnd" cmpd="sng">
            <a:solidFill>
              <a:srgbClr val="ABABAB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SzPct val="100000"/>
            </a:pPr>
            <a:endParaRPr lang="en-US" sz="2200" b="1">
              <a:solidFill>
                <a:srgbClr val="CCFFFF"/>
              </a:solidFill>
              <a:latin typeface="Arial" charset="0"/>
            </a:endParaRPr>
          </a:p>
        </p:txBody>
      </p:sp>
      <p:sp>
        <p:nvSpPr>
          <p:cNvPr id="22532" name="Freeform 4"/>
          <p:cNvSpPr>
            <a:spLocks/>
          </p:cNvSpPr>
          <p:nvPr/>
        </p:nvSpPr>
        <p:spPr bwMode="auto">
          <a:xfrm>
            <a:off x="387350" y="314325"/>
            <a:ext cx="8443913" cy="6281738"/>
          </a:xfrm>
          <a:custGeom>
            <a:avLst/>
            <a:gdLst>
              <a:gd name="T0" fmla="*/ 0 w 5984"/>
              <a:gd name="T1" fmla="*/ 0 h 3957"/>
              <a:gd name="T2" fmla="*/ 5983 w 5984"/>
              <a:gd name="T3" fmla="*/ 0 h 3957"/>
              <a:gd name="T4" fmla="*/ 5983 w 5984"/>
              <a:gd name="T5" fmla="*/ 3956 h 3957"/>
              <a:gd name="T6" fmla="*/ 0 w 5984"/>
              <a:gd name="T7" fmla="*/ 3956 h 3957"/>
              <a:gd name="T8" fmla="*/ 0 w 5984"/>
              <a:gd name="T9" fmla="*/ 0 h 39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84" h="3957">
                <a:moveTo>
                  <a:pt x="0" y="0"/>
                </a:moveTo>
                <a:lnTo>
                  <a:pt x="5983" y="0"/>
                </a:lnTo>
                <a:lnTo>
                  <a:pt x="5983" y="3956"/>
                </a:lnTo>
                <a:lnTo>
                  <a:pt x="0" y="3956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FFFF99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SzPct val="100000"/>
            </a:pPr>
            <a:endParaRPr lang="en-US" sz="2200" b="1">
              <a:solidFill>
                <a:srgbClr val="CCFF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23762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story.com/topics/john-d-rockefeller/videos/john-d-rockefeller-oil-money-and-power" TargetMode="External"/><Relationship Id="rId2" Type="http://schemas.openxmlformats.org/officeDocument/2006/relationships/hyperlink" Target="http://www.history.com/topics/andrew-carnegie/videos/the-men-who-built-america-andrew-carnegi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istory.com/topics/john-pierpont-morgan/videos/the-rise-of-j-p-morgan?m=51896f797a81d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Machine Age/Gilded 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#1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95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457200"/>
            <a:ext cx="7772400" cy="838200"/>
          </a:xfrm>
          <a:noFill/>
          <a:ln/>
          <a:effectLst>
            <a:outerShdw dist="35921" dir="2700000" algn="ctr" rotWithShape="0">
              <a:srgbClr val="0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b="0">
                <a:solidFill>
                  <a:srgbClr val="FFFF99"/>
                </a:solidFill>
                <a:latin typeface="Spirit Medium" pitchFamily="34" charset="0"/>
              </a:rPr>
              <a:t>New Type of Business Entities</a:t>
            </a:r>
          </a:p>
        </p:txBody>
      </p:sp>
      <p:pic>
        <p:nvPicPr>
          <p:cNvPr id="37909" name="Picture 21" descr="c18f01"/>
          <p:cNvPicPr preferRelativeResize="0">
            <a:picLocks noGrp="1" noChangeAspect="1" noChangeArrowheads="1"/>
          </p:cNvPicPr>
          <p:nvPr>
            <p:ph idx="1"/>
          </p:nvPr>
        </p:nvPicPr>
        <p:blipFill>
          <a:blip r:embed="rId2">
            <a:lum bright="-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371600"/>
            <a:ext cx="7170738" cy="4940300"/>
          </a:xfrm>
          <a:noFill/>
          <a:ln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57201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Captains of Industry/Monopolists/Robber Barons?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6002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Andrew Carnegie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4384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John D. Rockefeller </a:t>
            </a: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85800" y="33528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J.P. Morgan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47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838200" y="2133600"/>
            <a:ext cx="8001000" cy="41148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marL="533400" indent="-533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CC"/>
              </a:buClr>
              <a:buSzPct val="100000"/>
              <a:buFontTx/>
              <a:buAutoNum type="arabicPeriod" startAt="4"/>
            </a:pPr>
            <a:r>
              <a:rPr lang="en-US" sz="2600" dirty="0">
                <a:solidFill>
                  <a:srgbClr val="FFFFFF"/>
                </a:solidFill>
                <a:latin typeface="Comic Sans MS" pitchFamily="66" charset="0"/>
              </a:rPr>
              <a:t>Unskilled &amp; semi-skilled </a:t>
            </a:r>
            <a:br>
              <a:rPr lang="en-US" sz="2600" dirty="0">
                <a:solidFill>
                  <a:srgbClr val="FFFFFF"/>
                </a:solidFill>
                <a:latin typeface="Comic Sans MS" pitchFamily="66" charset="0"/>
              </a:rPr>
            </a:br>
            <a:r>
              <a:rPr lang="en-US" sz="2600" dirty="0">
                <a:solidFill>
                  <a:srgbClr val="FFFFFF"/>
                </a:solidFill>
                <a:latin typeface="Comic Sans MS" pitchFamily="66" charset="0"/>
              </a:rPr>
              <a:t>labor in abundance.</a:t>
            </a:r>
          </a:p>
          <a:p>
            <a:pPr marL="533400" indent="-533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CC"/>
              </a:buClr>
              <a:buSzPct val="100000"/>
              <a:buFontTx/>
              <a:buAutoNum type="arabicPeriod" startAt="4"/>
            </a:pPr>
            <a:r>
              <a:rPr lang="en-US" sz="2600" dirty="0">
                <a:solidFill>
                  <a:srgbClr val="FFFFFF"/>
                </a:solidFill>
                <a:latin typeface="Comic Sans MS" pitchFamily="66" charset="0"/>
              </a:rPr>
              <a:t>Abundant capital.</a:t>
            </a:r>
          </a:p>
          <a:p>
            <a:pPr marL="533400" indent="-533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CC"/>
              </a:buClr>
              <a:buSzPct val="100000"/>
              <a:buFontTx/>
              <a:buAutoNum type="arabicPeriod" startAt="4"/>
            </a:pPr>
            <a:r>
              <a:rPr lang="en-US" sz="2600" dirty="0">
                <a:solidFill>
                  <a:srgbClr val="FFFFFF"/>
                </a:solidFill>
                <a:latin typeface="Comic Sans MS" pitchFamily="66" charset="0"/>
              </a:rPr>
              <a:t>New, talented group of businessmen [</a:t>
            </a:r>
            <a:r>
              <a:rPr lang="en-US" sz="2600" dirty="0">
                <a:solidFill>
                  <a:srgbClr val="FC6600"/>
                </a:solidFill>
                <a:latin typeface="Comic Sans MS" pitchFamily="66" charset="0"/>
              </a:rPr>
              <a:t>entrepreneurs</a:t>
            </a:r>
            <a:r>
              <a:rPr lang="en-US" sz="2600" dirty="0">
                <a:solidFill>
                  <a:srgbClr val="FFFFFF"/>
                </a:solidFill>
                <a:latin typeface="Comic Sans MS" pitchFamily="66" charset="0"/>
              </a:rPr>
              <a:t>] and advisors.</a:t>
            </a:r>
          </a:p>
          <a:p>
            <a:pPr marL="533400" indent="-533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CC"/>
              </a:buClr>
              <a:buSzPct val="100000"/>
              <a:buFontTx/>
              <a:buAutoNum type="arabicPeriod" startAt="4"/>
            </a:pPr>
            <a:r>
              <a:rPr lang="en-US" sz="2600" dirty="0">
                <a:solidFill>
                  <a:srgbClr val="FFFFFF"/>
                </a:solidFill>
                <a:latin typeface="Comic Sans MS" pitchFamily="66" charset="0"/>
              </a:rPr>
              <a:t>Market growing as US population increased.</a:t>
            </a:r>
          </a:p>
          <a:p>
            <a:pPr marL="533400" indent="-533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CC"/>
              </a:buClr>
              <a:buSzPct val="100000"/>
              <a:buFontTx/>
              <a:buAutoNum type="arabicPeriod" startAt="4"/>
            </a:pPr>
            <a:r>
              <a:rPr lang="en-US" sz="2600" dirty="0">
                <a:solidFill>
                  <a:srgbClr val="FFFFFF"/>
                </a:solidFill>
                <a:latin typeface="Comic Sans MS" pitchFamily="66" charset="0"/>
              </a:rPr>
              <a:t>Government willing to help at all levels to stimulate economic growth.</a:t>
            </a:r>
          </a:p>
          <a:p>
            <a:pPr marL="533400" indent="-5334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CC"/>
              </a:buClr>
              <a:buSzPct val="100000"/>
              <a:buFontTx/>
              <a:buAutoNum type="arabicPeriod" startAt="4"/>
            </a:pPr>
            <a:r>
              <a:rPr lang="en-US" sz="2600" dirty="0">
                <a:solidFill>
                  <a:srgbClr val="FFFFFF"/>
                </a:solidFill>
                <a:latin typeface="Comic Sans MS" pitchFamily="66" charset="0"/>
              </a:rPr>
              <a:t>Abundant natural resources.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533400"/>
            <a:ext cx="7467600" cy="1219200"/>
          </a:xfrm>
          <a:noFill/>
          <a:ln/>
          <a:effectLst>
            <a:outerShdw dist="35921" dir="2700000" algn="ctr" rotWithShape="0">
              <a:srgbClr val="0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sz="5400" b="0">
                <a:solidFill>
                  <a:srgbClr val="FFFF99"/>
                </a:solidFill>
                <a:latin typeface="Spirit Medium" pitchFamily="34" charset="0"/>
              </a:rPr>
              <a:t>Causes of Rapid </a:t>
            </a:r>
            <a:br>
              <a:rPr lang="en-US" sz="5400" b="0">
                <a:solidFill>
                  <a:srgbClr val="FFFF99"/>
                </a:solidFill>
                <a:latin typeface="Spirit Medium" pitchFamily="34" charset="0"/>
              </a:rPr>
            </a:br>
            <a:r>
              <a:rPr lang="en-US" sz="5400" b="0">
                <a:solidFill>
                  <a:srgbClr val="FFFF99"/>
                </a:solidFill>
                <a:latin typeface="Spirit Medium" pitchFamily="34" charset="0"/>
              </a:rPr>
              <a:t>Industrialization</a:t>
            </a:r>
          </a:p>
        </p:txBody>
      </p:sp>
      <p:pic>
        <p:nvPicPr>
          <p:cNvPr id="14345" name="Picture 9"/>
          <p:cNvPicPr>
            <a:picLocks noChangeAspect="1" noChangeArrowheads="1"/>
          </p:cNvPicPr>
          <p:nvPr/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838200"/>
            <a:ext cx="2590800" cy="2590800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25939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501650"/>
            <a:ext cx="8229600" cy="793750"/>
          </a:xfrm>
          <a:noFill/>
          <a:ln/>
          <a:effectLst>
            <a:outerShdw dist="35921" dir="2700000" algn="ctr" rotWithShape="0">
              <a:srgbClr val="0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en-US" sz="4600" b="0">
                <a:solidFill>
                  <a:srgbClr val="FFFF99"/>
                </a:solidFill>
                <a:latin typeface="Spirit Medium" pitchFamily="34" charset="0"/>
              </a:rPr>
              <a:t>Causes of Rapid Industrialization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1447800" y="1752600"/>
            <a:ext cx="6705600" cy="4343400"/>
          </a:xfrm>
          <a:noFill/>
          <a:ln/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indent="-533400">
              <a:buClr>
                <a:srgbClr val="CCFFCC"/>
              </a:buClr>
              <a:buFontTx/>
              <a:buAutoNum type="arabicPeriod" startAt="3"/>
            </a:pPr>
            <a:r>
              <a:rPr lang="en-US" sz="3400" dirty="0">
                <a:latin typeface="Comic Sans MS" pitchFamily="66" charset="0"/>
              </a:rPr>
              <a:t>Technological innovations.</a:t>
            </a:r>
          </a:p>
          <a:p>
            <a:pPr marL="1295400" lvl="2" indent="-381000">
              <a:buClr>
                <a:srgbClr val="00C9C4"/>
              </a:buClr>
              <a:buSzPct val="120000"/>
              <a:buFont typeface="Wingdings" pitchFamily="2" charset="2"/>
              <a:buChar char="§"/>
            </a:pPr>
            <a:r>
              <a:rPr lang="en-US" sz="3000" dirty="0">
                <a:latin typeface="Comic Sans MS" pitchFamily="66" charset="0"/>
              </a:rPr>
              <a:t>Bessemer and open hearth process</a:t>
            </a:r>
          </a:p>
          <a:p>
            <a:pPr marL="1295400" lvl="2" indent="-381000">
              <a:buClr>
                <a:srgbClr val="00C9C4"/>
              </a:buClr>
              <a:buSzPct val="120000"/>
              <a:buFont typeface="Wingdings" pitchFamily="2" charset="2"/>
              <a:buChar char="§"/>
            </a:pPr>
            <a:r>
              <a:rPr lang="en-US" sz="3000" dirty="0">
                <a:latin typeface="Comic Sans MS" pitchFamily="66" charset="0"/>
              </a:rPr>
              <a:t>Refrigerated cars</a:t>
            </a:r>
          </a:p>
          <a:p>
            <a:pPr marL="1295400" lvl="2" indent="-381000">
              <a:buClr>
                <a:srgbClr val="00C9C4"/>
              </a:buClr>
              <a:buSzPct val="120000"/>
              <a:buFont typeface="Wingdings" pitchFamily="2" charset="2"/>
              <a:buChar char="§"/>
            </a:pPr>
            <a:r>
              <a:rPr lang="en-US" sz="3000" dirty="0">
                <a:latin typeface="Comic Sans MS" pitchFamily="66" charset="0"/>
              </a:rPr>
              <a:t>Edison </a:t>
            </a:r>
          </a:p>
          <a:p>
            <a:pPr marL="1828800" lvl="3" indent="-341313">
              <a:buClr>
                <a:srgbClr val="FFCC66"/>
              </a:buClr>
              <a:buSzPct val="110000"/>
              <a:buFontTx/>
              <a:buChar char="o"/>
            </a:pPr>
            <a:r>
              <a:rPr lang="en-US" sz="2500" dirty="0">
                <a:solidFill>
                  <a:srgbClr val="FF6600"/>
                </a:solidFill>
                <a:latin typeface="Comic Sans MS" pitchFamily="66" charset="0"/>
              </a:rPr>
              <a:t>“Wizard of Menlo Park”</a:t>
            </a:r>
          </a:p>
          <a:p>
            <a:pPr marL="1828800" lvl="3" indent="-341313">
              <a:buClr>
                <a:srgbClr val="FFCC66"/>
              </a:buClr>
              <a:buSzPct val="110000"/>
              <a:buFontTx/>
              <a:buChar char="o"/>
            </a:pPr>
            <a:r>
              <a:rPr lang="en-US" sz="2500" dirty="0">
                <a:latin typeface="Comic Sans MS" pitchFamily="66" charset="0"/>
              </a:rPr>
              <a:t>light bulb, phonograph, motion pictures.</a:t>
            </a:r>
          </a:p>
        </p:txBody>
      </p:sp>
    </p:spTree>
    <p:extLst>
      <p:ext uri="{BB962C8B-B14F-4D97-AF65-F5344CB8AC3E}">
        <p14:creationId xmlns:p14="http://schemas.microsoft.com/office/powerpoint/2010/main" val="28161793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ffectLst>
            <a:outerShdw dist="35921" dir="2700000" algn="ctr" rotWithShape="0">
              <a:srgbClr val="0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sz="5400" b="0">
                <a:solidFill>
                  <a:srgbClr val="FFFF99"/>
                </a:solidFill>
                <a:latin typeface="Spirit Medium" pitchFamily="34" charset="0"/>
              </a:rPr>
              <a:t>“Model T” Prices &amp; Sales</a:t>
            </a:r>
          </a:p>
        </p:txBody>
      </p:sp>
      <p:pic>
        <p:nvPicPr>
          <p:cNvPr id="54280" name="Picture 8" descr="murrin_lep4e_ch20-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lum bright="-6000" contrast="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0"/>
            <a:ext cx="3938588" cy="4525963"/>
          </a:xfrm>
          <a:noFill/>
          <a:ln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4282" name="Picture 10" descr="FORD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lum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524000"/>
            <a:ext cx="2505075" cy="4572000"/>
          </a:xfrm>
          <a:noFill/>
          <a:ln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41928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41338"/>
            <a:ext cx="8229600" cy="820737"/>
          </a:xfrm>
          <a:noFill/>
          <a:ln/>
          <a:effectLst>
            <a:outerShdw dist="17961" dir="2700000" algn="ctr" rotWithShape="0">
              <a:srgbClr val="0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4800" b="0">
                <a:solidFill>
                  <a:schemeClr val="tx1"/>
                </a:solidFill>
                <a:latin typeface="Spirit Medium" pitchFamily="34" charset="0"/>
              </a:rPr>
              <a:t>2.</a:t>
            </a:r>
            <a:r>
              <a:rPr lang="en-US" sz="4800" b="0">
                <a:solidFill>
                  <a:srgbClr val="FFFF99"/>
                </a:solidFill>
                <a:latin typeface="Spirit Medium" pitchFamily="34" charset="0"/>
              </a:rPr>
              <a:t>  </a:t>
            </a:r>
            <a:r>
              <a:rPr lang="en-US" sz="4800" b="0">
                <a:solidFill>
                  <a:srgbClr val="FF6600"/>
                </a:solidFill>
                <a:latin typeface="Spirit Medium" pitchFamily="34" charset="0"/>
              </a:rPr>
              <a:t>Social Darwinism</a:t>
            </a:r>
          </a:p>
        </p:txBody>
      </p:sp>
      <p:pic>
        <p:nvPicPr>
          <p:cNvPr id="107523" name="Picture 3" descr="Herbert Spenser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47800"/>
            <a:ext cx="3554413" cy="4267200"/>
          </a:xfrm>
          <a:noFill/>
          <a:ln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4648200" y="1676400"/>
            <a:ext cx="3962400" cy="419258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4572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CC"/>
              </a:buClr>
              <a:buSzPct val="95000"/>
              <a:buFont typeface="PressWriter Symbols" pitchFamily="2" charset="2"/>
              <a:buChar char="×"/>
            </a:pPr>
            <a:r>
              <a:rPr lang="en-US" sz="2800">
                <a:solidFill>
                  <a:srgbClr val="FFFFFF"/>
                </a:solidFill>
                <a:latin typeface="Comic Sans MS" pitchFamily="66" charset="0"/>
              </a:rPr>
              <a:t>British economist.</a:t>
            </a:r>
          </a:p>
          <a:p>
            <a:pPr marL="4572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CC"/>
              </a:buClr>
              <a:buSzPct val="95000"/>
              <a:buFont typeface="PressWriter Symbols" pitchFamily="2" charset="2"/>
              <a:buChar char="×"/>
            </a:pPr>
            <a:r>
              <a:rPr lang="en-US" sz="2800">
                <a:solidFill>
                  <a:srgbClr val="FFFFFF"/>
                </a:solidFill>
                <a:latin typeface="Comic Sans MS" pitchFamily="66" charset="0"/>
              </a:rPr>
              <a:t>Advocate of </a:t>
            </a:r>
            <a:r>
              <a:rPr lang="en-US" sz="2800" i="1">
                <a:solidFill>
                  <a:srgbClr val="FFFFFF"/>
                </a:solidFill>
                <a:latin typeface="Comic Sans MS" pitchFamily="66" charset="0"/>
              </a:rPr>
              <a:t>laissez-faire</a:t>
            </a:r>
            <a:r>
              <a:rPr lang="en-US" sz="2800">
                <a:solidFill>
                  <a:srgbClr val="FFFFFF"/>
                </a:solidFill>
                <a:latin typeface="Comic Sans MS" pitchFamily="66" charset="0"/>
              </a:rPr>
              <a:t>.</a:t>
            </a:r>
          </a:p>
          <a:p>
            <a:pPr marL="4572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CC"/>
              </a:buClr>
              <a:buSzPct val="95000"/>
              <a:buFont typeface="PressWriter Symbols" pitchFamily="2" charset="2"/>
              <a:buChar char="×"/>
            </a:pPr>
            <a:r>
              <a:rPr lang="en-US" sz="2800">
                <a:solidFill>
                  <a:srgbClr val="FFFFFF"/>
                </a:solidFill>
                <a:latin typeface="Comic Sans MS" pitchFamily="66" charset="0"/>
              </a:rPr>
              <a:t>Adapted Darwin’s ideas from the “Origin of Species” to humans.</a:t>
            </a:r>
          </a:p>
          <a:p>
            <a:pPr marL="457200" indent="-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FFCC"/>
              </a:buClr>
              <a:buSzPct val="95000"/>
              <a:buFont typeface="PressWriter Symbols" pitchFamily="2" charset="2"/>
              <a:buChar char="×"/>
            </a:pPr>
            <a:r>
              <a:rPr lang="en-US" sz="2800">
                <a:solidFill>
                  <a:srgbClr val="FFFFFF"/>
                </a:solidFill>
                <a:latin typeface="Comic Sans MS" pitchFamily="66" charset="0"/>
              </a:rPr>
              <a:t>Notion of “Survival of the Fittest.”</a:t>
            </a:r>
            <a:endParaRPr lang="en-US" sz="3200">
              <a:solidFill>
                <a:srgbClr val="FFFFFF"/>
              </a:solidFill>
              <a:latin typeface="Comic Sans MS" pitchFamily="66" charset="0"/>
            </a:endParaRPr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762000" y="5715000"/>
            <a:ext cx="3505200" cy="5159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8572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9715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buSzPct val="100000"/>
            </a:pPr>
            <a:r>
              <a:rPr lang="en-US" sz="2800">
                <a:solidFill>
                  <a:srgbClr val="FFFFFF"/>
                </a:solidFill>
                <a:latin typeface="Comic Sans MS" pitchFamily="66" charset="0"/>
              </a:rPr>
              <a:t>Herbert Spencer</a:t>
            </a:r>
          </a:p>
        </p:txBody>
      </p:sp>
    </p:spTree>
    <p:extLst>
      <p:ext uri="{BB962C8B-B14F-4D97-AF65-F5344CB8AC3E}">
        <p14:creationId xmlns:p14="http://schemas.microsoft.com/office/powerpoint/2010/main" val="29375449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75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75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075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75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4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501650"/>
            <a:ext cx="8229600" cy="820738"/>
          </a:xfrm>
          <a:noFill/>
          <a:ln/>
          <a:effectLst>
            <a:outerShdw dist="17961" dir="2700000" algn="ctr" rotWithShape="0">
              <a:srgbClr val="0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n-US" sz="4800" b="0">
                <a:solidFill>
                  <a:schemeClr val="tx1"/>
                </a:solidFill>
                <a:latin typeface="Spirit Medium" pitchFamily="34" charset="0"/>
              </a:rPr>
              <a:t>2.</a:t>
            </a:r>
            <a:r>
              <a:rPr lang="en-US" sz="4800" b="0">
                <a:solidFill>
                  <a:srgbClr val="FFFF99"/>
                </a:solidFill>
                <a:latin typeface="Spirit Medium" pitchFamily="34" charset="0"/>
              </a:rPr>
              <a:t>  </a:t>
            </a:r>
            <a:r>
              <a:rPr lang="en-US" sz="4800" b="0">
                <a:solidFill>
                  <a:srgbClr val="FF6600"/>
                </a:solidFill>
                <a:latin typeface="Spirit Medium" pitchFamily="34" charset="0"/>
              </a:rPr>
              <a:t>Social Darwinism in America</a:t>
            </a:r>
          </a:p>
        </p:txBody>
      </p:sp>
      <p:sp>
        <p:nvSpPr>
          <p:cNvPr id="133123" name="Rectangle 3"/>
          <p:cNvSpPr>
            <a:spLocks noChangeArrowheads="1"/>
          </p:cNvSpPr>
          <p:nvPr/>
        </p:nvSpPr>
        <p:spPr bwMode="auto">
          <a:xfrm>
            <a:off x="685800" y="5410200"/>
            <a:ext cx="3962400" cy="75882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buSzPct val="100000"/>
            </a:pPr>
            <a:r>
              <a:rPr lang="en-US" sz="2200">
                <a:solidFill>
                  <a:srgbClr val="FFFFFF"/>
                </a:solidFill>
                <a:latin typeface="Comic Sans MS" pitchFamily="66" charset="0"/>
              </a:rPr>
              <a:t>William Graham Sumner</a:t>
            </a:r>
            <a:br>
              <a:rPr lang="en-US" sz="2200">
                <a:solidFill>
                  <a:srgbClr val="FFFFFF"/>
                </a:solidFill>
                <a:latin typeface="Comic Sans MS" pitchFamily="66" charset="0"/>
              </a:rPr>
            </a:br>
            <a:r>
              <a:rPr lang="en-US" sz="2200" i="1">
                <a:solidFill>
                  <a:srgbClr val="FFFFFF"/>
                </a:solidFill>
                <a:latin typeface="Comic Sans MS" pitchFamily="66" charset="0"/>
              </a:rPr>
              <a:t>Folkways</a:t>
            </a:r>
            <a:r>
              <a:rPr lang="en-US" sz="2200">
                <a:solidFill>
                  <a:srgbClr val="FFFFFF"/>
                </a:solidFill>
                <a:latin typeface="Comic Sans MS" pitchFamily="66" charset="0"/>
              </a:rPr>
              <a:t> (1906)</a:t>
            </a:r>
          </a:p>
        </p:txBody>
      </p:sp>
      <p:pic>
        <p:nvPicPr>
          <p:cNvPr id="133124" name="Picture 4" descr="WIlliam Graham Sumner - Social Darwinis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752600"/>
            <a:ext cx="3028950" cy="35433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25" name="Rectangle 5"/>
          <p:cNvSpPr>
            <a:spLocks noChangeArrowheads="1"/>
          </p:cNvSpPr>
          <p:nvPr/>
        </p:nvSpPr>
        <p:spPr bwMode="auto">
          <a:xfrm>
            <a:off x="4648200" y="1600200"/>
            <a:ext cx="3810000" cy="41402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1313" indent="-3413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99"/>
              </a:buClr>
              <a:buSzPct val="100000"/>
              <a:buFont typeface="Storybook" pitchFamily="2" charset="0"/>
              <a:buChar char="$"/>
            </a:pPr>
            <a:r>
              <a:rPr lang="en-US" sz="2600">
                <a:solidFill>
                  <a:srgbClr val="FFFFFF"/>
                </a:solidFill>
                <a:latin typeface="Comic Sans MS" pitchFamily="66" charset="0"/>
              </a:rPr>
              <a:t>Individuals must have absolute freedom to struggle, succeed or fail.</a:t>
            </a:r>
            <a:br>
              <a:rPr lang="en-US" sz="2600">
                <a:solidFill>
                  <a:srgbClr val="FFFFFF"/>
                </a:solidFill>
                <a:latin typeface="Comic Sans MS" pitchFamily="66" charset="0"/>
              </a:rPr>
            </a:br>
            <a:endParaRPr lang="en-US" sz="2600">
              <a:solidFill>
                <a:srgbClr val="FFFFFF"/>
              </a:solidFill>
              <a:latin typeface="Comic Sans MS" pitchFamily="66" charset="0"/>
            </a:endParaRPr>
          </a:p>
          <a:p>
            <a:pPr marL="341313" indent="-34131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99"/>
              </a:buClr>
              <a:buSzPct val="100000"/>
              <a:buFont typeface="Storybook" pitchFamily="2" charset="0"/>
              <a:buChar char="$"/>
            </a:pPr>
            <a:r>
              <a:rPr lang="en-US" sz="2600">
                <a:solidFill>
                  <a:srgbClr val="FFFFFF"/>
                </a:solidFill>
                <a:latin typeface="Comic Sans MS" pitchFamily="66" charset="0"/>
              </a:rPr>
              <a:t>Therefore, state intervention to reward society and the economy is futile!</a:t>
            </a:r>
          </a:p>
        </p:txBody>
      </p:sp>
    </p:spTree>
    <p:extLst>
      <p:ext uri="{BB962C8B-B14F-4D97-AF65-F5344CB8AC3E}">
        <p14:creationId xmlns:p14="http://schemas.microsoft.com/office/powerpoint/2010/main" val="3519795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3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5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609600"/>
            <a:ext cx="7924800" cy="762000"/>
          </a:xfrm>
          <a:noFill/>
          <a:ln/>
          <a:effectLst>
            <a:outerShdw dist="35921" dir="2700000" algn="ctr" rotWithShape="0">
              <a:srgbClr val="0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r>
              <a:rPr lang="en-US" sz="4800" b="0">
                <a:solidFill>
                  <a:srgbClr val="FFFF99"/>
                </a:solidFill>
                <a:latin typeface="Spirit Medium" pitchFamily="34" charset="0"/>
              </a:rPr>
              <a:t>New Type of Business Entities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914400" y="1524000"/>
            <a:ext cx="7772400" cy="2590800"/>
          </a:xfrm>
          <a:noFill/>
          <a:ln/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>
              <a:buClr>
                <a:srgbClr val="CCFFCC"/>
              </a:buClr>
              <a:buFontTx/>
              <a:buAutoNum type="arabicPeriod"/>
            </a:pPr>
            <a:r>
              <a:rPr lang="en-US" sz="2800" u="sng" dirty="0">
                <a:solidFill>
                  <a:srgbClr val="FFFF66"/>
                </a:solidFill>
                <a:latin typeface="Comic Sans MS" pitchFamily="66" charset="0"/>
              </a:rPr>
              <a:t>Pool</a:t>
            </a:r>
            <a:r>
              <a:rPr lang="en-US" sz="2800" dirty="0">
                <a:solidFill>
                  <a:srgbClr val="FF6600"/>
                </a:solidFill>
                <a:latin typeface="Comic Sans MS" pitchFamily="66" charset="0"/>
              </a:rPr>
              <a:t/>
            </a:r>
            <a:br>
              <a:rPr lang="en-US" sz="2800" dirty="0">
                <a:solidFill>
                  <a:srgbClr val="FF6600"/>
                </a:solidFill>
                <a:latin typeface="Comic Sans MS" pitchFamily="66" charset="0"/>
              </a:rPr>
            </a:br>
            <a:r>
              <a:rPr lang="en-US" sz="2800" dirty="0">
                <a:solidFill>
                  <a:srgbClr val="CCFFCC"/>
                </a:solidFill>
                <a:latin typeface="Comic Sans MS" pitchFamily="66" charset="0"/>
              </a:rPr>
              <a:t>  </a:t>
            </a:r>
            <a:r>
              <a:rPr lang="en-US" sz="2800" dirty="0">
                <a:solidFill>
                  <a:schemeClr val="tx2"/>
                </a:solidFill>
                <a:latin typeface="Comic Sans MS" pitchFamily="66" charset="0"/>
              </a:rPr>
              <a:t>1887</a:t>
            </a:r>
            <a:r>
              <a:rPr lang="en-US" sz="2800" dirty="0">
                <a:solidFill>
                  <a:schemeClr val="tx2"/>
                </a:solidFill>
                <a:latin typeface="Comic Sans MS" pitchFamily="66" charset="0"/>
                <a:sym typeface="Wingdings" pitchFamily="2" charset="2"/>
              </a:rPr>
              <a:t></a:t>
            </a:r>
            <a:r>
              <a:rPr lang="en-US" sz="2800" dirty="0">
                <a:solidFill>
                  <a:srgbClr val="CCFFCC"/>
                </a:solidFill>
                <a:latin typeface="Comic Sans MS" pitchFamily="66" charset="0"/>
              </a:rPr>
              <a:t> </a:t>
            </a:r>
            <a:r>
              <a:rPr lang="en-US" sz="2800" dirty="0">
                <a:solidFill>
                  <a:srgbClr val="FF6600"/>
                </a:solidFill>
                <a:latin typeface="Comic Sans MS" pitchFamily="66" charset="0"/>
              </a:rPr>
              <a:t>Interstate Commerce Act</a:t>
            </a:r>
            <a:br>
              <a:rPr lang="en-US" sz="2800" dirty="0">
                <a:solidFill>
                  <a:srgbClr val="FF6600"/>
                </a:solidFill>
                <a:latin typeface="Comic Sans MS" pitchFamily="66" charset="0"/>
              </a:rPr>
            </a:br>
            <a:r>
              <a:rPr lang="en-US" sz="2800" dirty="0">
                <a:solidFill>
                  <a:srgbClr val="CCFFCC"/>
                </a:solidFill>
                <a:latin typeface="Comic Sans MS" pitchFamily="66" charset="0"/>
              </a:rPr>
              <a:t>          </a:t>
            </a:r>
            <a:r>
              <a:rPr lang="en-US" sz="2800" dirty="0">
                <a:solidFill>
                  <a:schemeClr val="tx2"/>
                </a:solidFill>
                <a:latin typeface="Comic Sans MS" pitchFamily="66" charset="0"/>
                <a:sym typeface="Wingdings" pitchFamily="2" charset="2"/>
              </a:rPr>
              <a:t></a:t>
            </a:r>
            <a:r>
              <a:rPr lang="en-US" sz="2800" dirty="0">
                <a:solidFill>
                  <a:srgbClr val="CCFFCC"/>
                </a:solidFill>
                <a:latin typeface="Comic Sans MS" pitchFamily="66" charset="0"/>
              </a:rPr>
              <a:t> </a:t>
            </a:r>
            <a:r>
              <a:rPr lang="en-US" sz="2800" dirty="0">
                <a:solidFill>
                  <a:srgbClr val="FF6600"/>
                </a:solidFill>
                <a:latin typeface="Comic Sans MS" pitchFamily="66" charset="0"/>
              </a:rPr>
              <a:t>Interstate Commerce </a:t>
            </a:r>
            <a:br>
              <a:rPr lang="en-US" sz="2800" dirty="0">
                <a:solidFill>
                  <a:srgbClr val="FF6600"/>
                </a:solidFill>
                <a:latin typeface="Comic Sans MS" pitchFamily="66" charset="0"/>
              </a:rPr>
            </a:br>
            <a:r>
              <a:rPr lang="en-US" sz="2800" dirty="0">
                <a:solidFill>
                  <a:srgbClr val="FF6600"/>
                </a:solidFill>
                <a:latin typeface="Comic Sans MS" pitchFamily="66" charset="0"/>
              </a:rPr>
              <a:t>              Commission </a:t>
            </a:r>
            <a:r>
              <a:rPr lang="en-US" sz="2800" dirty="0">
                <a:solidFill>
                  <a:schemeClr val="tx2"/>
                </a:solidFill>
                <a:latin typeface="Comic Sans MS" pitchFamily="66" charset="0"/>
              </a:rPr>
              <a:t>created.</a:t>
            </a:r>
            <a:r>
              <a:rPr lang="en-US" sz="2800" dirty="0">
                <a:solidFill>
                  <a:srgbClr val="CCFFCC"/>
                </a:solidFill>
                <a:latin typeface="Comic Sans MS" pitchFamily="66" charset="0"/>
              </a:rPr>
              <a:t/>
            </a:r>
            <a:br>
              <a:rPr lang="en-US" sz="2800" dirty="0">
                <a:solidFill>
                  <a:srgbClr val="CCFFCC"/>
                </a:solidFill>
                <a:latin typeface="Comic Sans MS" pitchFamily="66" charset="0"/>
              </a:rPr>
            </a:br>
            <a:endParaRPr lang="en-US" sz="2800" dirty="0">
              <a:solidFill>
                <a:srgbClr val="CCFFCC"/>
              </a:solidFill>
              <a:latin typeface="Comic Sans MS" pitchFamily="66" charset="0"/>
            </a:endParaRPr>
          </a:p>
          <a:p>
            <a:pPr marL="609600" indent="-609600">
              <a:buClr>
                <a:srgbClr val="CCFFCC"/>
              </a:buClr>
              <a:buFontTx/>
              <a:buAutoNum type="arabicPeriod"/>
            </a:pPr>
            <a:r>
              <a:rPr lang="en-US" sz="2800" u="sng" dirty="0">
                <a:solidFill>
                  <a:schemeClr val="hlink"/>
                </a:solidFill>
                <a:latin typeface="Comic Sans MS" pitchFamily="66" charset="0"/>
              </a:rPr>
              <a:t>Trust</a:t>
            </a:r>
            <a:r>
              <a:rPr lang="en-US" sz="2800" dirty="0">
                <a:solidFill>
                  <a:srgbClr val="CCFFCC"/>
                </a:solidFill>
                <a:latin typeface="Comic Sans MS" pitchFamily="66" charset="0"/>
              </a:rPr>
              <a:t> </a:t>
            </a:r>
            <a:r>
              <a:rPr lang="en-US" sz="2800" dirty="0">
                <a:solidFill>
                  <a:schemeClr val="tx2"/>
                </a:solidFill>
                <a:latin typeface="Comic Sans MS" pitchFamily="66" charset="0"/>
                <a:sym typeface="Wingdings" pitchFamily="2" charset="2"/>
              </a:rPr>
              <a:t></a:t>
            </a:r>
            <a:r>
              <a:rPr lang="en-US" sz="2800" dirty="0">
                <a:solidFill>
                  <a:schemeClr val="tx2"/>
                </a:solidFill>
                <a:latin typeface="Comic Sans MS" pitchFamily="66" charset="0"/>
              </a:rPr>
              <a:t> John D. </a:t>
            </a:r>
            <a:br>
              <a:rPr lang="en-US" sz="2800" dirty="0">
                <a:solidFill>
                  <a:schemeClr val="tx2"/>
                </a:solidFill>
                <a:latin typeface="Comic Sans MS" pitchFamily="66" charset="0"/>
              </a:rPr>
            </a:br>
            <a:r>
              <a:rPr lang="en-US" sz="2800" dirty="0">
                <a:solidFill>
                  <a:schemeClr val="tx2"/>
                </a:solidFill>
                <a:latin typeface="Comic Sans MS" pitchFamily="66" charset="0"/>
              </a:rPr>
              <a:t>              Rockefeller</a:t>
            </a:r>
          </a:p>
        </p:txBody>
      </p:sp>
      <p:sp>
        <p:nvSpPr>
          <p:cNvPr id="120836" name="Text Box 4"/>
          <p:cNvSpPr txBox="1">
            <a:spLocks noChangeArrowheads="1"/>
          </p:cNvSpPr>
          <p:nvPr/>
        </p:nvSpPr>
        <p:spPr bwMode="auto">
          <a:xfrm>
            <a:off x="1676400" y="4953000"/>
            <a:ext cx="4267200" cy="515938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marL="742950" indent="-28575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0C9C4"/>
              </a:buClr>
              <a:buSzPct val="120000"/>
              <a:buFont typeface="Wingdings" pitchFamily="2" charset="2"/>
              <a:buChar char="§"/>
            </a:pPr>
            <a:r>
              <a:rPr lang="en-US" sz="2800">
                <a:solidFill>
                  <a:srgbClr val="FFFFFF"/>
                </a:solidFill>
                <a:latin typeface="Comic Sans MS" pitchFamily="66" charset="0"/>
              </a:rPr>
              <a:t>Standard Oil Co.</a:t>
            </a:r>
          </a:p>
        </p:txBody>
      </p:sp>
      <p:pic>
        <p:nvPicPr>
          <p:cNvPr id="120839" name="Picture 7"/>
          <p:cNvPicPr>
            <a:picLocks noChangeAspect="1" noChangeArrowheads="1"/>
          </p:cNvPicPr>
          <p:nvPr/>
        </p:nvPicPr>
        <p:blipFill>
          <a:blip r:embed="rId2">
            <a:lum bright="-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505200"/>
            <a:ext cx="2098675" cy="2895600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CC">
                    <a:alpha val="5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74598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120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0"/>
                                        <p:tgtEl>
                                          <p:spTgt spid="120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1000"/>
                                        <p:tgtEl>
                                          <p:spTgt spid="120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1208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38200"/>
          </a:xfrm>
          <a:noFill/>
          <a:ln/>
          <a:effectLst>
            <a:outerShdw dist="35921" dir="2700000" algn="ctr" rotWithShape="0">
              <a:srgbClr val="0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r>
              <a:rPr lang="en-US" b="0">
                <a:solidFill>
                  <a:srgbClr val="FFFF99"/>
                </a:solidFill>
                <a:latin typeface="Spirit Medium" pitchFamily="34" charset="0"/>
              </a:rPr>
              <a:t>New Type of Business Entities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685800" y="1447800"/>
            <a:ext cx="7924800" cy="1447800"/>
          </a:xfrm>
          <a:noFill/>
          <a:ln/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>
              <a:lnSpc>
                <a:spcPct val="80000"/>
              </a:lnSpc>
              <a:buClr>
                <a:srgbClr val="CCFFCC"/>
              </a:buClr>
              <a:buFontTx/>
              <a:buAutoNum type="arabicPeriod" startAt="2"/>
            </a:pPr>
            <a:r>
              <a:rPr lang="en-US" sz="3000" u="sng">
                <a:solidFill>
                  <a:srgbClr val="FFFF66"/>
                </a:solidFill>
                <a:latin typeface="Comic Sans MS" pitchFamily="66" charset="0"/>
              </a:rPr>
              <a:t>Trust</a:t>
            </a:r>
            <a:r>
              <a:rPr lang="en-US" sz="3000">
                <a:solidFill>
                  <a:srgbClr val="FFFF66"/>
                </a:solidFill>
                <a:latin typeface="Comic Sans MS" pitchFamily="66" charset="0"/>
              </a:rPr>
              <a:t>:</a:t>
            </a:r>
          </a:p>
          <a:p>
            <a:pPr marL="1274763" lvl="2" indent="-360363">
              <a:lnSpc>
                <a:spcPct val="80000"/>
              </a:lnSpc>
              <a:buClr>
                <a:srgbClr val="00C9C4"/>
              </a:buClr>
              <a:buSzPct val="120000"/>
              <a:buFont typeface="Wingdings" pitchFamily="2" charset="2"/>
              <a:buChar char="§"/>
            </a:pPr>
            <a:r>
              <a:rPr lang="en-US" sz="2500">
                <a:solidFill>
                  <a:srgbClr val="FF6600"/>
                </a:solidFill>
                <a:latin typeface="Comic Sans MS" pitchFamily="66" charset="0"/>
              </a:rPr>
              <a:t>Horizontal Integration</a:t>
            </a:r>
            <a:r>
              <a:rPr lang="en-US" sz="2500">
                <a:solidFill>
                  <a:srgbClr val="CCFFCC"/>
                </a:solidFill>
                <a:latin typeface="Comic Sans MS" pitchFamily="66" charset="0"/>
              </a:rPr>
              <a:t> </a:t>
            </a:r>
            <a:r>
              <a:rPr lang="en-US" sz="2500">
                <a:solidFill>
                  <a:schemeClr val="tx2"/>
                </a:solidFill>
                <a:latin typeface="Comic Sans MS" pitchFamily="66" charset="0"/>
                <a:sym typeface="Wingdings" pitchFamily="2" charset="2"/>
              </a:rPr>
              <a:t></a:t>
            </a:r>
            <a:r>
              <a:rPr lang="en-US" sz="2500">
                <a:solidFill>
                  <a:schemeClr val="tx2"/>
                </a:solidFill>
                <a:latin typeface="Comic Sans MS" pitchFamily="66" charset="0"/>
              </a:rPr>
              <a:t> John D.</a:t>
            </a:r>
            <a:br>
              <a:rPr lang="en-US" sz="2500">
                <a:solidFill>
                  <a:schemeClr val="tx2"/>
                </a:solidFill>
                <a:latin typeface="Comic Sans MS" pitchFamily="66" charset="0"/>
              </a:rPr>
            </a:br>
            <a:r>
              <a:rPr lang="en-US" sz="2500">
                <a:solidFill>
                  <a:schemeClr val="tx2"/>
                </a:solidFill>
                <a:latin typeface="Comic Sans MS" pitchFamily="66" charset="0"/>
              </a:rPr>
              <a:t>                                         Rockefeller</a:t>
            </a:r>
          </a:p>
        </p:txBody>
      </p:sp>
      <p:sp>
        <p:nvSpPr>
          <p:cNvPr id="35847" name="Text Box 7"/>
          <p:cNvSpPr txBox="1">
            <a:spLocks noChangeArrowheads="1"/>
          </p:cNvSpPr>
          <p:nvPr/>
        </p:nvSpPr>
        <p:spPr bwMode="auto">
          <a:xfrm>
            <a:off x="838200" y="2590800"/>
            <a:ext cx="8077200" cy="12731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1pPr>
            <a:lvl2pPr marL="465138" indent="-7938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2pPr>
            <a:lvl3pPr marL="1084263" indent="-339725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2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9C4"/>
              </a:buClr>
              <a:buSzPct val="125000"/>
              <a:buFont typeface="Wingdings" pitchFamily="2" charset="2"/>
              <a:buChar char="§"/>
            </a:pPr>
            <a:r>
              <a:rPr lang="en-US" sz="2500">
                <a:solidFill>
                  <a:srgbClr val="FF6600"/>
                </a:solidFill>
                <a:latin typeface="Comic Sans MS" pitchFamily="66" charset="0"/>
              </a:rPr>
              <a:t>Vertical Integration</a:t>
            </a:r>
            <a:r>
              <a:rPr lang="en-US" sz="2500">
                <a:solidFill>
                  <a:srgbClr val="CCFFCC"/>
                </a:solidFill>
                <a:latin typeface="Comic Sans MS" pitchFamily="66" charset="0"/>
              </a:rPr>
              <a:t>:</a:t>
            </a:r>
          </a:p>
          <a:p>
            <a:pPr lvl="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110000"/>
              <a:buFontTx/>
              <a:buChar char="o"/>
            </a:pPr>
            <a:r>
              <a:rPr lang="en-US" sz="2200">
                <a:solidFill>
                  <a:srgbClr val="FFFFFF"/>
                </a:solidFill>
                <a:latin typeface="Comic Sans MS" pitchFamily="66" charset="0"/>
              </a:rPr>
              <a:t>Gustavus Swift </a:t>
            </a:r>
            <a:r>
              <a:rPr lang="en-US" sz="2200">
                <a:solidFill>
                  <a:srgbClr val="FFFFFF"/>
                </a:solidFill>
                <a:latin typeface="Comic Sans MS" pitchFamily="66" charset="0"/>
                <a:sym typeface="Wingdings" pitchFamily="2" charset="2"/>
              </a:rPr>
              <a:t></a:t>
            </a:r>
            <a:r>
              <a:rPr lang="en-US" sz="2200">
                <a:solidFill>
                  <a:srgbClr val="FFFFFF"/>
                </a:solidFill>
                <a:latin typeface="Comic Sans MS" pitchFamily="66" charset="0"/>
              </a:rPr>
              <a:t> Meat-packing</a:t>
            </a:r>
          </a:p>
          <a:p>
            <a:pPr lvl="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CC66"/>
              </a:buClr>
              <a:buSzPct val="110000"/>
              <a:buFontTx/>
              <a:buChar char="o"/>
            </a:pPr>
            <a:r>
              <a:rPr lang="en-US" sz="2200">
                <a:solidFill>
                  <a:srgbClr val="FFFFFF"/>
                </a:solidFill>
                <a:latin typeface="Comic Sans MS" pitchFamily="66" charset="0"/>
              </a:rPr>
              <a:t>Andrew Carnegie </a:t>
            </a:r>
            <a:r>
              <a:rPr lang="en-US" sz="2200">
                <a:solidFill>
                  <a:srgbClr val="FFFFFF"/>
                </a:solidFill>
                <a:latin typeface="Comic Sans MS" pitchFamily="66" charset="0"/>
                <a:sym typeface="Wingdings" pitchFamily="2" charset="2"/>
              </a:rPr>
              <a:t> U. S. Steel</a:t>
            </a:r>
            <a:endParaRPr lang="en-US" sz="2200">
              <a:solidFill>
                <a:srgbClr val="FFFFFF"/>
              </a:solidFill>
              <a:latin typeface="Comic Sans MS" pitchFamily="66" charset="0"/>
            </a:endParaRPr>
          </a:p>
        </p:txBody>
      </p:sp>
      <p:pic>
        <p:nvPicPr>
          <p:cNvPr id="35849" name="Picture 9" descr="Andrew Carnegi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lum bright="-6000" contras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114800"/>
            <a:ext cx="2743200" cy="2235200"/>
          </a:xfrm>
          <a:noFill/>
          <a:ln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64893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50" decel="1000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5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UGRN">
  <a:themeElements>
    <a:clrScheme name="">
      <a:dk1>
        <a:srgbClr val="969696"/>
      </a:dk1>
      <a:lt1>
        <a:srgbClr val="FFFFFF"/>
      </a:lt1>
      <a:dk2>
        <a:srgbClr val="000000"/>
      </a:dk2>
      <a:lt2>
        <a:srgbClr val="FFFFFF"/>
      </a:lt2>
      <a:accent1>
        <a:srgbClr val="00CC99"/>
      </a:accent1>
      <a:accent2>
        <a:srgbClr val="3333CC"/>
      </a:accent2>
      <a:accent3>
        <a:srgbClr val="AAAAAA"/>
      </a:accent3>
      <a:accent4>
        <a:srgbClr val="DADADA"/>
      </a:accent4>
      <a:accent5>
        <a:srgbClr val="AAE2CA"/>
      </a:accent5>
      <a:accent6>
        <a:srgbClr val="2D2DB9"/>
      </a:accent6>
      <a:hlink>
        <a:srgbClr val="FFFF00"/>
      </a:hlink>
      <a:folHlink>
        <a:srgbClr val="B2B2B2"/>
      </a:folHlink>
    </a:clrScheme>
    <a:fontScheme name="BLUGR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CC">
            <a:alpha val="50000"/>
          </a:srgb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100000"/>
          <a:buFontTx/>
          <a:buNone/>
          <a:tabLst/>
          <a:defRPr kumimoji="0" lang="en-US" sz="2200" b="1" i="0" u="none" strike="noStrike" cap="none" normalizeH="0" baseline="0" smtClean="0">
            <a:ln>
              <a:noFill/>
            </a:ln>
            <a:solidFill>
              <a:srgbClr val="CCFFFF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CC">
            <a:alpha val="50000"/>
          </a:srgbClr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488" tIns="44450" rIns="90488" bIns="4445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100000"/>
          <a:buFontTx/>
          <a:buNone/>
          <a:tabLst/>
          <a:defRPr kumimoji="0" lang="en-US" sz="2200" b="1" i="0" u="none" strike="noStrike" cap="none" normalizeH="0" baseline="0" smtClean="0">
            <a:ln>
              <a:noFill/>
            </a:ln>
            <a:solidFill>
              <a:srgbClr val="CCFFFF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UGR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GR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GR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GR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GR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GR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GR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GR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GR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GR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GR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GR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160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BLUGRN</vt:lpstr>
      <vt:lpstr>Machine Age/Gilded Age</vt:lpstr>
      <vt:lpstr>Captains of Industry/Monopolists/Robber Barons?</vt:lpstr>
      <vt:lpstr>Causes of Rapid  Industrialization</vt:lpstr>
      <vt:lpstr>Causes of Rapid Industrialization</vt:lpstr>
      <vt:lpstr>“Model T” Prices &amp; Sales</vt:lpstr>
      <vt:lpstr>2.  Social Darwinism</vt:lpstr>
      <vt:lpstr>2.  Social Darwinism in America</vt:lpstr>
      <vt:lpstr>New Type of Business Entities</vt:lpstr>
      <vt:lpstr>New Type of Business Entities</vt:lpstr>
      <vt:lpstr>New Type of Business Entities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Age/Gilded Age</dc:title>
  <dc:creator>Lucas Ingram</dc:creator>
  <cp:lastModifiedBy>Lucas Ingram</cp:lastModifiedBy>
  <cp:revision>8</cp:revision>
  <dcterms:created xsi:type="dcterms:W3CDTF">2014-03-17T14:28:44Z</dcterms:created>
  <dcterms:modified xsi:type="dcterms:W3CDTF">2014-03-18T13:24:59Z</dcterms:modified>
</cp:coreProperties>
</file>