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2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9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0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4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93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2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7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</a:endParaRPr>
          </a:p>
        </p:txBody>
      </p:sp>
      <p:pic>
        <p:nvPicPr>
          <p:cNvPr id="1027" name="Picture 1121" descr="LastCar"/>
          <p:cNvPicPr>
            <a:picLocks noChangeAspect="1" noChangeArrowheads="1"/>
          </p:cNvPicPr>
          <p:nvPr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r="10400" b="32095"/>
          <a:stretch>
            <a:fillRect/>
          </a:stretch>
        </p:blipFill>
        <p:spPr bwMode="auto">
          <a:xfrm>
            <a:off x="0" y="0"/>
            <a:ext cx="1362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26" descr="Local25 with Socialist paper-The NY Call"/>
          <p:cNvPicPr>
            <a:picLocks noChangeAspect="1" noChangeArrowheads="1"/>
          </p:cNvPicPr>
          <p:nvPr userDrawn="1"/>
        </p:nvPicPr>
        <p:blipFill>
          <a:blip r:embed="rId1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347" r="32001" b="2899"/>
          <a:stretch>
            <a:fillRect/>
          </a:stretch>
        </p:blipFill>
        <p:spPr bwMode="auto">
          <a:xfrm>
            <a:off x="0" y="3886200"/>
            <a:ext cx="13620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125" descr="empty"/>
          <p:cNvPicPr>
            <a:picLocks noChangeAspect="1" noChangeArrowheads="1"/>
          </p:cNvPicPr>
          <p:nvPr/>
        </p:nvPicPr>
        <p:blipFill>
          <a:blip r:embed="rId1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29276" b="6061"/>
          <a:stretch>
            <a:fillRect/>
          </a:stretch>
        </p:blipFill>
        <p:spPr bwMode="auto">
          <a:xfrm>
            <a:off x="0" y="1981200"/>
            <a:ext cx="1352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127"/>
          <p:cNvSpPr>
            <a:spLocks noChangeShapeType="1"/>
          </p:cNvSpPr>
          <p:nvPr userDrawn="1"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031" name="Line 1128"/>
          <p:cNvSpPr>
            <a:spLocks noChangeShapeType="1"/>
          </p:cNvSpPr>
          <p:nvPr userDrawn="1"/>
        </p:nvSpPr>
        <p:spPr bwMode="auto">
          <a:xfrm>
            <a:off x="0" y="1981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032" name="Line 1129"/>
          <p:cNvSpPr>
            <a:spLocks noChangeShapeType="1"/>
          </p:cNvSpPr>
          <p:nvPr userDrawn="1"/>
        </p:nvSpPr>
        <p:spPr bwMode="auto">
          <a:xfrm>
            <a:off x="0" y="4114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691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5867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The Growth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of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American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ritannic Bold"/>
                <a:ea typeface="굴림" charset="-127"/>
              </a:rPr>
              <a:t>Labor Movement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90800" y="5553075"/>
            <a:ext cx="5486400" cy="77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E8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Ms. Susan M. Pojer</a:t>
            </a:r>
            <a:br>
              <a:rPr lang="en-US" sz="2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Horace Greeley HS   Chappaqua, NY</a:t>
            </a:r>
          </a:p>
        </p:txBody>
      </p:sp>
    </p:spTree>
    <p:extLst>
      <p:ext uri="{BB962C8B-B14F-4D97-AF65-F5344CB8AC3E}">
        <p14:creationId xmlns:p14="http://schemas.microsoft.com/office/powerpoint/2010/main" val="34563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447800" y="365125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Labor Union Membership</a:t>
            </a:r>
          </a:p>
        </p:txBody>
      </p:sp>
      <p:pic>
        <p:nvPicPr>
          <p:cNvPr id="44035" name="Picture 3" descr="chart-LaborUnionMembership-1897-1920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6"/>
          <a:stretch>
            <a:fillRect/>
          </a:stretch>
        </p:blipFill>
        <p:spPr bwMode="auto">
          <a:xfrm>
            <a:off x="2933700" y="1524000"/>
            <a:ext cx="4762500" cy="4657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7543800" cy="1311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“Solidarity Forever!”</a:t>
            </a:r>
            <a:br>
              <a:rPr lang="en-US" sz="48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3200" b="1">
                <a:solidFill>
                  <a:srgbClr val="E00000"/>
                </a:solidFill>
                <a:latin typeface="Britannic Bold" pitchFamily="34" charset="0"/>
              </a:rPr>
              <a:t>by Ralph Chapin (1915)</a:t>
            </a:r>
            <a:endParaRPr lang="en-US" sz="6000" b="1">
              <a:solidFill>
                <a:srgbClr val="E00000"/>
              </a:solidFill>
              <a:latin typeface="Britannic Bold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600200" y="1524000"/>
            <a:ext cx="58547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When the union's inspiration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through the workers‘ blood shall run,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There can be no power greater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anywhere beneath the sun;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Yet what force on earth is weaker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than the feeble strength of one,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But the union makes us strong! </a:t>
            </a:r>
            <a:endParaRPr lang="en-US" altLang="ko-KR" sz="2400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굴림" charset="-127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192338" y="4343400"/>
            <a:ext cx="29876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u="sng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CHORUS:</a:t>
            </a:r>
            <a:r>
              <a:rPr lang="en-US" altLang="ko-KR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/>
            </a:r>
            <a:br>
              <a:rPr lang="en-US" altLang="ko-KR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For the union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makes us strong! </a:t>
            </a:r>
          </a:p>
        </p:txBody>
      </p:sp>
      <p:pic>
        <p:nvPicPr>
          <p:cNvPr id="92168" name="Picture 8" descr="strikers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97363"/>
            <a:ext cx="3048000" cy="233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69689"/>
      </p:ext>
    </p:extLst>
  </p:cSld>
  <p:clrMapOvr>
    <a:masterClrMapping/>
  </p:clrMapOvr>
  <p:transition>
    <p:sndAc>
      <p:stSnd>
        <p:snd r:embed="rId2" name="Solidarity Forev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72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  <p:bldP spid="92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981200" y="533400"/>
            <a:ext cx="6629400" cy="2286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>
                <a:solidFill>
                  <a:srgbClr val="E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ea typeface="굴림" charset="-127"/>
              </a:rPr>
              <a:t>Come On and </a:t>
            </a:r>
            <a:br>
              <a:rPr lang="en-US" sz="7200" b="1">
                <a:solidFill>
                  <a:srgbClr val="E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ea typeface="굴림" charset="-127"/>
              </a:rPr>
            </a:br>
            <a:r>
              <a:rPr lang="en-US" sz="7200" b="1">
                <a:solidFill>
                  <a:srgbClr val="E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ea typeface="굴림" charset="-127"/>
              </a:rPr>
              <a:t>Sing Along!!</a:t>
            </a:r>
            <a:endParaRPr lang="en-US" sz="8800" b="1">
              <a:solidFill>
                <a:srgbClr val="E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itannic Bold" pitchFamily="34" charset="0"/>
              <a:ea typeface="굴림" charset="-127"/>
            </a:endParaRPr>
          </a:p>
        </p:txBody>
      </p:sp>
      <p:pic>
        <p:nvPicPr>
          <p:cNvPr id="46083" name="Picture 6" descr="strikers-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000" r="9871"/>
          <a:stretch>
            <a:fillRect/>
          </a:stretch>
        </p:blipFill>
        <p:spPr bwMode="auto">
          <a:xfrm>
            <a:off x="2895600" y="3352800"/>
            <a:ext cx="2062163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7" descr="button-1919-I Am for 8 Hours-Textile W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5667" r="11496" b="9328"/>
          <a:stretch>
            <a:fillRect/>
          </a:stretch>
        </p:blipFill>
        <p:spPr bwMode="auto">
          <a:xfrm>
            <a:off x="5562600" y="3962400"/>
            <a:ext cx="1828800" cy="182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“Solidarity Forever!”</a:t>
            </a:r>
            <a:endParaRPr lang="en-US" sz="6000" b="1">
              <a:solidFill>
                <a:srgbClr val="E00000"/>
              </a:solidFill>
              <a:latin typeface="Britannic Bold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752600" y="1219200"/>
            <a:ext cx="5543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Is there aught we hold in common </a:t>
            </a:r>
            <a:b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     with the greedy parasite,</a:t>
            </a:r>
            <a:b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Who would lash us into serfdom </a:t>
            </a:r>
            <a:b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     and would crush us with his might?</a:t>
            </a:r>
            <a:b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Is there anything left to us </a:t>
            </a:r>
            <a:b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     but to organize and fight?</a:t>
            </a:r>
            <a:b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For the union makes us strong! 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36775" y="4191000"/>
            <a:ext cx="30781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u="sng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CHORUS:</a:t>
            </a:r>
            <a:r>
              <a:rPr lang="en-US" altLang="ko-KR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/>
            </a:r>
            <a:br>
              <a:rPr lang="en-US" altLang="ko-KR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For the union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makes us strong! </a:t>
            </a:r>
          </a:p>
        </p:txBody>
      </p:sp>
      <p:pic>
        <p:nvPicPr>
          <p:cNvPr id="47109" name="Picture 5" descr="strikers-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3048000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“Solidarity Forever!”</a:t>
            </a:r>
            <a:endParaRPr lang="en-US" sz="6000" b="1">
              <a:solidFill>
                <a:srgbClr val="E00000"/>
              </a:solidFill>
              <a:latin typeface="Britannic Bold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752600" y="990600"/>
            <a:ext cx="550068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                  </a:t>
            </a:r>
            <a:r>
              <a:rPr lang="en-US" altLang="ko-KR" sz="16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  <a:t>*  *  *  *</a:t>
            </a:r>
            <a:br>
              <a:rPr lang="en-US" altLang="ko-KR" sz="1600">
                <a:solidFill>
                  <a:srgbClr val="000000"/>
                </a:solidFill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Through our sisters and our brothers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we can make our union strong,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For respect and equal value,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we have done without too long.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We no longer have to tolerate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injustices and wrongs,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Yes, the union makes us strong!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209800" y="4191000"/>
            <a:ext cx="30781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u="sng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CHORUS:</a:t>
            </a:r>
            <a:r>
              <a:rPr lang="en-US" altLang="ko-KR"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/>
            </a:r>
            <a:br>
              <a:rPr lang="en-US" altLang="ko-KR"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Solidarity forever,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For the union </a:t>
            </a:r>
            <a:b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altLang="ko-K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    makes us strong! </a:t>
            </a:r>
          </a:p>
        </p:txBody>
      </p:sp>
      <p:pic>
        <p:nvPicPr>
          <p:cNvPr id="48133" name="Picture 7" descr="strikers-3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87825"/>
            <a:ext cx="2667000" cy="2289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Workers  Benefits Today</a:t>
            </a:r>
            <a:endParaRPr lang="en-US" sz="6000" b="1">
              <a:solidFill>
                <a:srgbClr val="E00000"/>
              </a:solidFill>
              <a:latin typeface="Britannic Bold" pitchFamily="34" charset="0"/>
            </a:endParaRPr>
          </a:p>
        </p:txBody>
      </p:sp>
      <p:pic>
        <p:nvPicPr>
          <p:cNvPr id="49155" name="Picture 5" descr="chart-21c-workers benefit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7048500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E00000"/>
                </a:solidFill>
                <a:latin typeface="Britannic Bold" pitchFamily="34" charset="0"/>
              </a:rPr>
              <a:t>The Rise &amp; Decline of Organized Labor</a:t>
            </a:r>
          </a:p>
        </p:txBody>
      </p:sp>
      <p:pic>
        <p:nvPicPr>
          <p:cNvPr id="50179" name="Picture 4" descr="chart - rise &amp; decline of organized labor - 1900-199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2028" r="1390" b="1999"/>
          <a:stretch>
            <a:fillRect/>
          </a:stretch>
        </p:blipFill>
        <p:spPr bwMode="auto">
          <a:xfrm>
            <a:off x="1828800" y="1770063"/>
            <a:ext cx="6858000" cy="4706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543800" cy="762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E00000"/>
                </a:solidFill>
                <a:latin typeface="Britannic Bold" pitchFamily="34" charset="0"/>
              </a:rPr>
              <a:t>Right-to-Work States Today</a:t>
            </a:r>
          </a:p>
        </p:txBody>
      </p:sp>
      <p:pic>
        <p:nvPicPr>
          <p:cNvPr id="51203" name="Picture 5" descr="map-right to work state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2"/>
          <a:stretch>
            <a:fillRect/>
          </a:stretch>
        </p:blipFill>
        <p:spPr bwMode="auto">
          <a:xfrm>
            <a:off x="1752600" y="1524000"/>
            <a:ext cx="7162800" cy="4926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793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Unionism &amp; Globalization?</a:t>
            </a:r>
          </a:p>
        </p:txBody>
      </p:sp>
      <p:pic>
        <p:nvPicPr>
          <p:cNvPr id="52227" name="Picture 3" descr="working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4826000" cy="553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The Socialists</a:t>
            </a:r>
          </a:p>
        </p:txBody>
      </p:sp>
      <p:pic>
        <p:nvPicPr>
          <p:cNvPr id="33795" name="Picture 3" descr="Eugene_Debs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5"/>
          <a:stretch>
            <a:fillRect/>
          </a:stretch>
        </p:blipFill>
        <p:spPr bwMode="auto">
          <a:xfrm>
            <a:off x="1905000" y="1600200"/>
            <a:ext cx="2381250" cy="3505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752600" y="51054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Eugene V. Debs</a:t>
            </a:r>
          </a:p>
        </p:txBody>
      </p:sp>
      <p:pic>
        <p:nvPicPr>
          <p:cNvPr id="33797" name="Picture 5" descr="Declaration of Principles &amp; County Platform-Socialist Labor Party of Chicago-1879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10000" cy="541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E00000"/>
                </a:solidFill>
                <a:latin typeface="Britannic Bold" pitchFamily="34" charset="0"/>
              </a:rPr>
              <a:t>International Workers of the World  </a:t>
            </a:r>
            <a:r>
              <a:rPr lang="en-US" sz="4400" b="1">
                <a:solidFill>
                  <a:srgbClr val="E80000"/>
                </a:solidFill>
                <a:latin typeface="Britannic Bold" pitchFamily="34" charset="0"/>
              </a:rPr>
              <a:t>(</a:t>
            </a:r>
            <a:r>
              <a:rPr lang="en-US" sz="4400" b="1">
                <a:solidFill>
                  <a:srgbClr val="3333CC"/>
                </a:solidFill>
                <a:latin typeface="Britannic Bold" pitchFamily="34" charset="0"/>
              </a:rPr>
              <a:t>“Wobblies”</a:t>
            </a:r>
            <a:r>
              <a:rPr lang="en-US" sz="4400" b="1">
                <a:solidFill>
                  <a:srgbClr val="E80000"/>
                </a:solidFill>
                <a:latin typeface="Britannic Bold" pitchFamily="34" charset="0"/>
              </a:rPr>
              <a:t>)</a:t>
            </a:r>
          </a:p>
        </p:txBody>
      </p:sp>
      <p:pic>
        <p:nvPicPr>
          <p:cNvPr id="34819" name="Picture 3" descr="IWW char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15152"/>
          <a:stretch>
            <a:fillRect/>
          </a:stretch>
        </p:blipFill>
        <p:spPr bwMode="auto">
          <a:xfrm>
            <a:off x="3429000" y="1676400"/>
            <a:ext cx="3581400" cy="48688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162800" cy="14954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“Big Bill” Haywood of the</a:t>
            </a:r>
            <a:br>
              <a:rPr lang="en-US" sz="46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IWW</a:t>
            </a:r>
          </a:p>
        </p:txBody>
      </p:sp>
      <p:pic>
        <p:nvPicPr>
          <p:cNvPr id="35843" name="Picture 3" descr="Big Bill Haywood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2028" r="1144" b="6139"/>
          <a:stretch>
            <a:fillRect/>
          </a:stretch>
        </p:blipFill>
        <p:spPr bwMode="auto">
          <a:xfrm>
            <a:off x="3581400" y="1066800"/>
            <a:ext cx="3190875" cy="4648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819400" y="5743575"/>
            <a:ext cx="4724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8080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922338"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Violence was justified to overthrow capitalism.</a:t>
            </a:r>
          </a:p>
        </p:txBody>
      </p:sp>
    </p:spTree>
    <p:extLst>
      <p:ext uri="{BB962C8B-B14F-4D97-AF65-F5344CB8AC3E}">
        <p14:creationId xmlns:p14="http://schemas.microsoft.com/office/powerpoint/2010/main" val="21804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I W W </a:t>
            </a:r>
            <a:r>
              <a:rPr lang="en-US" sz="4800" b="1">
                <a:solidFill>
                  <a:srgbClr val="E00000"/>
                </a:solidFill>
                <a:latin typeface="Britannic Bold" pitchFamily="34" charset="0"/>
                <a:sym typeface="Wingdings" pitchFamily="2" charset="2"/>
              </a:rPr>
              <a:t>&amp; the </a:t>
            </a:r>
            <a:r>
              <a:rPr lang="en-US" sz="4800" b="1" i="1">
                <a:solidFill>
                  <a:srgbClr val="E00000"/>
                </a:solidFill>
                <a:latin typeface="Britannic Bold" pitchFamily="34" charset="0"/>
                <a:sym typeface="Wingdings" pitchFamily="2" charset="2"/>
              </a:rPr>
              <a:t>Internationale</a:t>
            </a:r>
            <a:endParaRPr lang="en-US" sz="3600" b="1" i="1">
              <a:solidFill>
                <a:srgbClr val="E00000"/>
              </a:solidFill>
              <a:latin typeface="Britannic Bold" pitchFamily="34" charset="0"/>
            </a:endParaRPr>
          </a:p>
        </p:txBody>
      </p:sp>
      <p:pic>
        <p:nvPicPr>
          <p:cNvPr id="36867" name="Picture 4" descr="IW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5582" r="11497" b="8838"/>
          <a:stretch>
            <a:fillRect/>
          </a:stretch>
        </p:blipFill>
        <p:spPr bwMode="auto">
          <a:xfrm>
            <a:off x="2743200" y="457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IWW membership ca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BDDDA"/>
              </a:clrFrom>
              <a:clrTo>
                <a:srgbClr val="DBDD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9787">
            <a:off x="1447800" y="838200"/>
            <a:ext cx="35417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poster-IWW-One Big Union of all the Workers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1587" r="4996" b="3175"/>
          <a:stretch>
            <a:fillRect/>
          </a:stretch>
        </p:blipFill>
        <p:spPr bwMode="auto">
          <a:xfrm>
            <a:off x="5334000" y="1447800"/>
            <a:ext cx="3149600" cy="472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168275"/>
            <a:ext cx="7543800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i="1">
                <a:solidFill>
                  <a:srgbClr val="E00000"/>
                </a:solidFill>
                <a:latin typeface="Britannic Bold" pitchFamily="34" charset="0"/>
              </a:rPr>
              <a:t>The Hand That Will Rule the World</a:t>
            </a:r>
            <a:r>
              <a:rPr lang="en-US" sz="4400" b="1" i="1">
                <a:solidFill>
                  <a:srgbClr val="E00000"/>
                </a:solidFill>
                <a:latin typeface="Britannic Bold" pitchFamily="34" charset="0"/>
                <a:sym typeface="Wingdings" pitchFamily="2" charset="2"/>
              </a:rPr>
              <a:t> One Big Union</a:t>
            </a:r>
            <a:endParaRPr lang="en-US" sz="4400" b="1" i="1">
              <a:solidFill>
                <a:srgbClr val="E80000"/>
              </a:solidFill>
              <a:latin typeface="Britannic Bold" pitchFamily="34" charset="0"/>
            </a:endParaRPr>
          </a:p>
        </p:txBody>
      </p:sp>
      <p:pic>
        <p:nvPicPr>
          <p:cNvPr id="37891" name="Picture 4" descr="cartoon-the labor fist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r="1129" b="3334"/>
          <a:stretch>
            <a:fillRect/>
          </a:stretch>
        </p:blipFill>
        <p:spPr bwMode="auto">
          <a:xfrm>
            <a:off x="2743200" y="2133600"/>
            <a:ext cx="5029200" cy="4051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543800" cy="14954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Mother Jones: </a:t>
            </a:r>
            <a:br>
              <a:rPr lang="en-US" sz="4600" b="1">
                <a:solidFill>
                  <a:srgbClr val="E00000"/>
                </a:solidFill>
                <a:latin typeface="Britannic Bold" pitchFamily="34" charset="0"/>
              </a:rPr>
            </a:br>
            <a:r>
              <a:rPr lang="en-US" sz="4600" b="1">
                <a:solidFill>
                  <a:srgbClr val="E00000"/>
                </a:solidFill>
                <a:latin typeface="Britannic Bold" pitchFamily="34" charset="0"/>
              </a:rPr>
              <a:t>“The Miner’s Angel”</a:t>
            </a:r>
          </a:p>
        </p:txBody>
      </p:sp>
      <p:pic>
        <p:nvPicPr>
          <p:cNvPr id="38915" name="Picture 3" descr="Mother Jones-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2168" r="5376" b="8943"/>
          <a:stretch>
            <a:fillRect/>
          </a:stretch>
        </p:blipFill>
        <p:spPr bwMode="auto">
          <a:xfrm>
            <a:off x="1676400" y="1828800"/>
            <a:ext cx="3459163" cy="457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0" y="1828800"/>
            <a:ext cx="34290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Mary Harris.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Organizer for the</a:t>
            </a:r>
            <a:b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United Mine</a:t>
            </a:r>
            <a:b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Workers.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Founded the Social</a:t>
            </a:r>
            <a:b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Democratic Party </a:t>
            </a:r>
            <a:b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in 1898.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M"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One of the founding members of the I. W. W. in 1905.</a:t>
            </a:r>
          </a:p>
        </p:txBody>
      </p:sp>
    </p:spTree>
    <p:extLst>
      <p:ext uri="{BB962C8B-B14F-4D97-AF65-F5344CB8AC3E}">
        <p14:creationId xmlns:p14="http://schemas.microsoft.com/office/powerpoint/2010/main" val="41460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543800" cy="1555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E00000"/>
                </a:solidFill>
                <a:latin typeface="Britannic Bold" pitchFamily="34" charset="0"/>
              </a:rPr>
              <a:t>The “Bread &amp; Roses” Strike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828800" y="1776413"/>
            <a:ext cx="7010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485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30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DEMANDS: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15¢/hr. wage increase.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Double pay for overtime.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No discrimination against strikers.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An end to “speed-up” on the </a:t>
            </a:r>
            <a:b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assembly line.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Font typeface="Carta-Normal" pitchFamily="2" charset="0"/>
              <a:buChar char="ù"/>
              <a:defRPr/>
            </a:pP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An end to discrimination against</a:t>
            </a:r>
            <a:b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</a:br>
            <a:r>
              <a:rPr lang="en-US" sz="2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foreign immigrant workers.</a:t>
            </a:r>
          </a:p>
        </p:txBody>
      </p:sp>
    </p:spTree>
    <p:extLst>
      <p:ext uri="{BB962C8B-B14F-4D97-AF65-F5344CB8AC3E}">
        <p14:creationId xmlns:p14="http://schemas.microsoft.com/office/powerpoint/2010/main" val="17191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562600" y="2209800"/>
            <a:ext cx="3276600" cy="1676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200" b="1">
                <a:solidFill>
                  <a:srgbClr val="E00000"/>
                </a:solidFill>
                <a:latin typeface="Britannic Bold" pitchFamily="34" charset="0"/>
              </a:rPr>
              <a:t>The “Formula”</a:t>
            </a:r>
          </a:p>
        </p:txBody>
      </p:sp>
      <p:pic>
        <p:nvPicPr>
          <p:cNvPr id="43011" name="Picture 3" descr="pol_cartoon-true inwardness of the central labor unio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549650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 flipH="1">
            <a:off x="1676400" y="58674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unions 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  <a:ea typeface="굴림" charset="-127"/>
                <a:sym typeface="Wingdings" pitchFamily="2" charset="2"/>
              </a:rPr>
              <a:t>+</a:t>
            </a: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</a:rPr>
              <a:t> violence + strikes + socialists + </a:t>
            </a: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  <a:sym typeface="Wingdings" pitchFamily="2" charset="2"/>
              </a:rPr>
              <a:t>immigrants </a:t>
            </a:r>
            <a:r>
              <a:rPr lang="en-US" sz="2200">
                <a:solidFill>
                  <a:srgbClr val="000000"/>
                </a:solidFill>
                <a:ea typeface="굴림" charset="-127"/>
                <a:sym typeface="Wingdings" pitchFamily="2" charset="2"/>
              </a:rPr>
              <a:t>=</a:t>
            </a: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  <a:sym typeface="Wingdings" pitchFamily="2" charset="2"/>
              </a:rPr>
              <a:t> </a:t>
            </a:r>
            <a:b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  <a:sym typeface="Wingdings" pitchFamily="2" charset="2"/>
              </a:rPr>
            </a:br>
            <a:r>
              <a: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굴림" charset="-127"/>
                <a:sym typeface="Wingdings" pitchFamily="2" charset="2"/>
              </a:rPr>
              <a:t>                                                                 anarchists</a:t>
            </a:r>
          </a:p>
        </p:txBody>
      </p:sp>
    </p:spTree>
    <p:extLst>
      <p:ext uri="{BB962C8B-B14F-4D97-AF65-F5344CB8AC3E}">
        <p14:creationId xmlns:p14="http://schemas.microsoft.com/office/powerpoint/2010/main" val="622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172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2012-03-29T16:01:24Z</dcterms:created>
  <dcterms:modified xsi:type="dcterms:W3CDTF">2012-03-29T16:07:19Z</dcterms:modified>
</cp:coreProperties>
</file>