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3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6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47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3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45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</a:endParaRPr>
          </a:p>
        </p:txBody>
      </p:sp>
      <p:pic>
        <p:nvPicPr>
          <p:cNvPr id="1027" name="Picture 1121" descr="LastCar"/>
          <p:cNvPicPr>
            <a:picLocks noChangeAspect="1" noChangeArrowheads="1"/>
          </p:cNvPicPr>
          <p:nvPr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r="10400" b="32095"/>
          <a:stretch>
            <a:fillRect/>
          </a:stretch>
        </p:blipFill>
        <p:spPr bwMode="auto">
          <a:xfrm>
            <a:off x="0" y="0"/>
            <a:ext cx="1362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26" descr="Local25 with Socialist paper-The NY Call"/>
          <p:cNvPicPr>
            <a:picLocks noChangeAspect="1" noChangeArrowheads="1"/>
          </p:cNvPicPr>
          <p:nvPr userDrawn="1"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347" r="32001" b="2899"/>
          <a:stretch>
            <a:fillRect/>
          </a:stretch>
        </p:blipFill>
        <p:spPr bwMode="auto">
          <a:xfrm>
            <a:off x="0" y="3886200"/>
            <a:ext cx="1362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25" descr="empty"/>
          <p:cNvPicPr>
            <a:picLocks noChangeAspect="1" noChangeArrowheads="1"/>
          </p:cNvPicPr>
          <p:nvPr/>
        </p:nvPicPr>
        <p:blipFill>
          <a:blip r:embed="rId1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9276" b="6061"/>
          <a:stretch>
            <a:fillRect/>
          </a:stretch>
        </p:blipFill>
        <p:spPr bwMode="auto">
          <a:xfrm>
            <a:off x="0" y="1981200"/>
            <a:ext cx="1352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12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31" name="Line 1128"/>
          <p:cNvSpPr>
            <a:spLocks noChangeShapeType="1"/>
          </p:cNvSpPr>
          <p:nvPr userDrawn="1"/>
        </p:nvSpPr>
        <p:spPr bwMode="auto">
          <a:xfrm>
            <a:off x="0" y="1981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32" name="Line 1129"/>
          <p:cNvSpPr>
            <a:spLocks noChangeShapeType="1"/>
          </p:cNvSpPr>
          <p:nvPr userDrawn="1"/>
        </p:nvSpPr>
        <p:spPr bwMode="auto">
          <a:xfrm>
            <a:off x="0" y="4114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5867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The Growth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American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Labor Movement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5553075"/>
            <a:ext cx="548640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E8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Ms. Susan M. Pojer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Horace Greeley HS   Chappaqua, NY</a:t>
            </a:r>
          </a:p>
        </p:txBody>
      </p:sp>
    </p:spTree>
    <p:extLst>
      <p:ext uri="{BB962C8B-B14F-4D97-AF65-F5344CB8AC3E}">
        <p14:creationId xmlns:p14="http://schemas.microsoft.com/office/powerpoint/2010/main" val="35210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ap-Great RR Strike-187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7391400" cy="4305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447800" y="152400"/>
            <a:ext cx="75438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The Great Railroad Strike </a:t>
            </a:r>
            <a:br>
              <a:rPr lang="en-US" sz="44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of 1877</a:t>
            </a:r>
          </a:p>
        </p:txBody>
      </p:sp>
    </p:spTree>
    <p:extLst>
      <p:ext uri="{BB962C8B-B14F-4D97-AF65-F5344CB8AC3E}">
        <p14:creationId xmlns:p14="http://schemas.microsoft.com/office/powerpoint/2010/main" val="33320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543800" cy="1951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200" b="1" i="1">
                <a:solidFill>
                  <a:srgbClr val="E00000"/>
                </a:solidFill>
                <a:latin typeface="Britannic Bold" pitchFamily="34" charset="0"/>
              </a:rPr>
              <a:t>The Tournament of Today: </a:t>
            </a:r>
            <a:br>
              <a:rPr lang="en-US" sz="4200" b="1" i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200" b="1" i="1">
                <a:solidFill>
                  <a:srgbClr val="E00000"/>
                </a:solidFill>
                <a:latin typeface="Britannic Bold" pitchFamily="34" charset="0"/>
              </a:rPr>
              <a:t> </a:t>
            </a:r>
            <a:r>
              <a:rPr lang="en-US" sz="3800" b="1">
                <a:solidFill>
                  <a:srgbClr val="E00000"/>
                </a:solidFill>
                <a:latin typeface="Britannic Bold" pitchFamily="34" charset="0"/>
              </a:rPr>
              <a:t>A Set-to Between Labor and Monopoly</a:t>
            </a:r>
          </a:p>
        </p:txBody>
      </p:sp>
      <p:pic>
        <p:nvPicPr>
          <p:cNvPr id="18435" name="Picture 3" descr="pol_cartoon-the tournament of today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2350" r="1384" b="6734"/>
          <a:stretch>
            <a:fillRect/>
          </a:stretch>
        </p:blipFill>
        <p:spPr bwMode="auto">
          <a:xfrm>
            <a:off x="1676400" y="2103438"/>
            <a:ext cx="7162800" cy="42973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Haymarket Riot  (1886)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600200" y="6034088"/>
            <a:ext cx="723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McCormick Harvesting Machine Co.</a:t>
            </a:r>
          </a:p>
        </p:txBody>
      </p:sp>
      <p:pic>
        <p:nvPicPr>
          <p:cNvPr id="20484" name="Picture 6" descr="Haymarket Riot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0825"/>
            <a:ext cx="6324600" cy="4346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747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300" b="1">
                <a:solidFill>
                  <a:srgbClr val="E00000"/>
                </a:solidFill>
                <a:latin typeface="Britannic Bold" pitchFamily="34" charset="0"/>
              </a:rPr>
              <a:t>Governor John Peter Altgeld</a:t>
            </a:r>
          </a:p>
        </p:txBody>
      </p:sp>
      <p:pic>
        <p:nvPicPr>
          <p:cNvPr id="22531" name="Picture 4" descr="Altgeld-the friend of the dog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3766" r="4408"/>
          <a:stretch>
            <a:fillRect/>
          </a:stretch>
        </p:blipFill>
        <p:spPr bwMode="auto">
          <a:xfrm>
            <a:off x="2057400" y="1143000"/>
            <a:ext cx="6553200" cy="535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543800" cy="1371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200" b="1">
                <a:solidFill>
                  <a:srgbClr val="E00000"/>
                </a:solidFill>
                <a:latin typeface="Britannic Bold" pitchFamily="34" charset="0"/>
              </a:rPr>
              <a:t>The American Federation </a:t>
            </a:r>
            <a:br>
              <a:rPr lang="en-US" sz="42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200" b="1">
                <a:solidFill>
                  <a:srgbClr val="E00000"/>
                </a:solidFill>
                <a:latin typeface="Britannic Bold" pitchFamily="34" charset="0"/>
              </a:rPr>
              <a:t>of Labor:  1886</a:t>
            </a:r>
            <a:endParaRPr lang="en-US" sz="3400" b="1">
              <a:solidFill>
                <a:srgbClr val="E00000"/>
              </a:solidFill>
              <a:latin typeface="Britannic Bold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276600" y="6140450"/>
            <a:ext cx="3962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Samuel Gompers</a:t>
            </a:r>
          </a:p>
        </p:txBody>
      </p:sp>
      <p:pic>
        <p:nvPicPr>
          <p:cNvPr id="23556" name="Picture 5" descr="Samuel Gomper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600200"/>
            <a:ext cx="3862387" cy="4529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7239000" cy="1463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500" b="1">
                <a:solidFill>
                  <a:srgbClr val="E00000"/>
                </a:solidFill>
                <a:latin typeface="Britannic Bold" pitchFamily="34" charset="0"/>
              </a:rPr>
              <a:t>How the AF of L </a:t>
            </a:r>
            <a:br>
              <a:rPr lang="en-US" sz="45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500" b="1">
                <a:solidFill>
                  <a:srgbClr val="E00000"/>
                </a:solidFill>
                <a:latin typeface="Britannic Bold" pitchFamily="34" charset="0"/>
              </a:rPr>
              <a:t>Would Help the Workers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828800" y="1714500"/>
            <a:ext cx="6858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87438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6589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230438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801938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259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716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173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630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Catered to the skilled worker.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Represented workers in matters of national legislation.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Maintained a national strike fund.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Evangelized the cause of unionism.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Prevented disputes among the many craft unions.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Mediated disputes between management and labor.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Pushed for </a:t>
            </a:r>
            <a:r>
              <a:rPr lang="en-US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closed shops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0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4954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Homestead Steel Strike            </a:t>
            </a:r>
            <a:br>
              <a:rPr lang="en-US" sz="46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                         (1892)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0" y="5486400"/>
            <a:ext cx="3657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The Amalgamated Association of </a:t>
            </a:r>
            <a:b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Iron &amp; Steel Workers</a:t>
            </a:r>
          </a:p>
        </p:txBody>
      </p:sp>
      <p:pic>
        <p:nvPicPr>
          <p:cNvPr id="25604" name="Picture 6" descr="HomesteadStriker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350678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8" descr="HomesteadStrike-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>
            <a:fillRect/>
          </a:stretch>
        </p:blipFill>
        <p:spPr bwMode="auto">
          <a:xfrm>
            <a:off x="5334000" y="2362200"/>
            <a:ext cx="3657600" cy="209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791200" y="4495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Homestead Steel Works</a:t>
            </a:r>
          </a:p>
        </p:txBody>
      </p:sp>
    </p:spTree>
    <p:extLst>
      <p:ext uri="{BB962C8B-B14F-4D97-AF65-F5344CB8AC3E}">
        <p14:creationId xmlns:p14="http://schemas.microsoft.com/office/powerpoint/2010/main" val="1927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273050"/>
            <a:ext cx="7543800" cy="793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Big Corporate Profits!</a:t>
            </a:r>
          </a:p>
        </p:txBody>
      </p:sp>
      <p:pic>
        <p:nvPicPr>
          <p:cNvPr id="26627" name="Picture 4" descr="chart-net profits of Carnegie &amp; Assocs - 1875-1900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324600" cy="4743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793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Attempted Assassination!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5000" y="5181600"/>
            <a:ext cx="3124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Henry Clay Frick</a:t>
            </a:r>
          </a:p>
        </p:txBody>
      </p:sp>
      <p:pic>
        <p:nvPicPr>
          <p:cNvPr id="27652" name="Picture 5" descr="Henry Clay Fric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289242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562600" y="5715000"/>
            <a:ext cx="3124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Alexander Berkman</a:t>
            </a:r>
          </a:p>
        </p:txBody>
      </p:sp>
      <p:pic>
        <p:nvPicPr>
          <p:cNvPr id="27654" name="Picture 7" descr="Alexander Berkm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905000"/>
            <a:ext cx="2640012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Line 8"/>
          <p:cNvSpPr>
            <a:spLocks noChangeShapeType="1"/>
          </p:cNvSpPr>
          <p:nvPr/>
        </p:nvSpPr>
        <p:spPr bwMode="auto">
          <a:xfrm flipH="1">
            <a:off x="4038600" y="4038600"/>
            <a:ext cx="1676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715000" y="1371600"/>
            <a:ext cx="3048000" cy="3951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A “Company</a:t>
            </a:r>
            <a:br>
              <a:rPr lang="en-US" sz="46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Town”: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Pullman, IL</a:t>
            </a:r>
          </a:p>
        </p:txBody>
      </p:sp>
      <p:pic>
        <p:nvPicPr>
          <p:cNvPr id="28675" name="Picture 6" descr="map-Pullman's Model Tow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3354388" cy="640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447800" y="76200"/>
            <a:ext cx="7543800" cy="1403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300" b="1">
                <a:solidFill>
                  <a:srgbClr val="E00000"/>
                </a:solidFill>
                <a:latin typeface="Britannic Bold" pitchFamily="34" charset="0"/>
              </a:rPr>
              <a:t>The Changing American </a:t>
            </a:r>
            <a:br>
              <a:rPr lang="en-US" sz="43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300" b="1">
                <a:solidFill>
                  <a:srgbClr val="E00000"/>
                </a:solidFill>
                <a:latin typeface="Britannic Bold" pitchFamily="34" charset="0"/>
              </a:rPr>
              <a:t>Labor Force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2992" r="22130" b="2744"/>
          <a:stretch>
            <a:fillRect/>
          </a:stretch>
        </p:blipFill>
        <p:spPr bwMode="auto">
          <a:xfrm>
            <a:off x="3124200" y="1676400"/>
            <a:ext cx="4191000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Pullman Cars</a:t>
            </a:r>
          </a:p>
        </p:txBody>
      </p:sp>
      <p:pic>
        <p:nvPicPr>
          <p:cNvPr id="29699" name="Picture 3" descr="Pullman_car_interio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390900" cy="269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Pullman_car_exterio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4667"/>
          <a:stretch>
            <a:fillRect/>
          </a:stretch>
        </p:blipFill>
        <p:spPr bwMode="auto">
          <a:xfrm>
            <a:off x="1600200" y="1143000"/>
            <a:ext cx="3657600" cy="198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Pullmn_porter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2435225" cy="3286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76800" y="6126163"/>
            <a:ext cx="2514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 Pullman porter</a:t>
            </a:r>
          </a:p>
        </p:txBody>
      </p:sp>
    </p:spTree>
    <p:extLst>
      <p:ext uri="{BB962C8B-B14F-4D97-AF65-F5344CB8AC3E}">
        <p14:creationId xmlns:p14="http://schemas.microsoft.com/office/powerpoint/2010/main" val="40796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The Pullman Strike of 1894</a:t>
            </a:r>
          </a:p>
        </p:txBody>
      </p:sp>
      <p:pic>
        <p:nvPicPr>
          <p:cNvPr id="30723" name="Picture 5" descr="Pullman strike-1894-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60500"/>
            <a:ext cx="6705600" cy="4559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IVI723338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437" r="862"/>
          <a:stretch>
            <a:fillRect/>
          </a:stretch>
        </p:blipFill>
        <p:spPr bwMode="auto">
          <a:xfrm>
            <a:off x="1676400" y="1524000"/>
            <a:ext cx="7239000" cy="435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47800" y="365125"/>
            <a:ext cx="7620000" cy="793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Labor Unrest:  1870-1900</a:t>
            </a:r>
          </a:p>
        </p:txBody>
      </p:sp>
    </p:spTree>
    <p:extLst>
      <p:ext uri="{BB962C8B-B14F-4D97-AF65-F5344CB8AC3E}">
        <p14:creationId xmlns:p14="http://schemas.microsoft.com/office/powerpoint/2010/main" val="36782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mesMcPa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2038350" cy="3667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273050"/>
            <a:ext cx="7543800" cy="1555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The Molly Maguires</a:t>
            </a:r>
            <a:br>
              <a:rPr lang="en-US" sz="48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(1875)</a:t>
            </a:r>
          </a:p>
        </p:txBody>
      </p:sp>
      <p:pic>
        <p:nvPicPr>
          <p:cNvPr id="9220" name="Picture 4" descr="Molly Maguires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953000" cy="3427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76400" y="5502275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James</a:t>
            </a:r>
            <a:b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McParland</a:t>
            </a:r>
          </a:p>
        </p:txBody>
      </p:sp>
    </p:spTree>
    <p:extLst>
      <p:ext uri="{BB962C8B-B14F-4D97-AF65-F5344CB8AC3E}">
        <p14:creationId xmlns:p14="http://schemas.microsoft.com/office/powerpoint/2010/main" val="3157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60">
            <a:off x="4419600" y="1066800"/>
            <a:ext cx="1301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Management vs. Labor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1981200" y="1143000"/>
            <a:ext cx="1981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굴림" charset="-127"/>
              </a:rPr>
              <a:t>“Tools” of </a:t>
            </a:r>
            <a:b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굴림" charset="-127"/>
              </a:rPr>
            </a:b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굴림" charset="-127"/>
              </a:rPr>
              <a:t>Management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400800" y="11430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“Tools” of </a:t>
            </a:r>
            <a:b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</a:b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Labor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39624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57912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905000" y="2895600"/>
            <a:ext cx="3200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“scabs”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P. R. campaign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Pinkertons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lockout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blacklisting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yellow-dog contracts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court injunctions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open shop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248400" y="2895600"/>
            <a:ext cx="2743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boycotts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sympathy </a:t>
            </a:r>
            <a:b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demonstrations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informational </a:t>
            </a:r>
            <a:b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picketing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closed shops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organized </a:t>
            </a:r>
            <a:b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strikes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“wildcat” strikes</a:t>
            </a:r>
          </a:p>
        </p:txBody>
      </p:sp>
    </p:spTree>
    <p:extLst>
      <p:ext uri="{BB962C8B-B14F-4D97-AF65-F5344CB8AC3E}">
        <p14:creationId xmlns:p14="http://schemas.microsoft.com/office/powerpoint/2010/main" val="3952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08" grpId="0" animBg="1"/>
      <p:bldP spid="76811" grpId="0"/>
      <p:bldP spid="768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7543800" cy="1584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900" b="1">
                <a:solidFill>
                  <a:srgbClr val="E00000"/>
                </a:solidFill>
                <a:latin typeface="Britannic Bold" pitchFamily="34" charset="0"/>
              </a:rPr>
              <a:t>A Striker Confronts a SCAB!</a:t>
            </a:r>
          </a:p>
        </p:txBody>
      </p:sp>
      <p:pic>
        <p:nvPicPr>
          <p:cNvPr id="12291" name="Picture 3" descr="striker confronting a scab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143375" cy="5419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Knights of Labor</a:t>
            </a:r>
          </a:p>
        </p:txBody>
      </p:sp>
      <p:pic>
        <p:nvPicPr>
          <p:cNvPr id="13315" name="Picture 3" descr="Knights of Labor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1357" r="3101" b="6441"/>
          <a:stretch>
            <a:fillRect/>
          </a:stretch>
        </p:blipFill>
        <p:spPr bwMode="auto">
          <a:xfrm>
            <a:off x="4749800" y="1066800"/>
            <a:ext cx="3860800" cy="495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erence V Powderley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3696" b="8603"/>
          <a:stretch>
            <a:fillRect/>
          </a:stretch>
        </p:blipFill>
        <p:spPr bwMode="auto">
          <a:xfrm>
            <a:off x="1828800" y="1371600"/>
            <a:ext cx="2506663" cy="3657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47800" y="5105400"/>
            <a:ext cx="3200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Terence V. Powderly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447800" y="6186488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An injury to one is the concern of all!</a:t>
            </a:r>
          </a:p>
        </p:txBody>
      </p:sp>
    </p:spTree>
    <p:extLst>
      <p:ext uri="{BB962C8B-B14F-4D97-AF65-F5344CB8AC3E}">
        <p14:creationId xmlns:p14="http://schemas.microsoft.com/office/powerpoint/2010/main" val="34076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Knights of Labor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800600" y="6126163"/>
            <a:ext cx="411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Knights of Labor trade card</a:t>
            </a:r>
          </a:p>
        </p:txBody>
      </p:sp>
      <p:pic>
        <p:nvPicPr>
          <p:cNvPr id="14340" name="Picture 7" descr="Knights of Labor Trade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219200"/>
            <a:ext cx="3103562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9" descr="Knights of Labor seal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2667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7010400" cy="14954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Goals of the Knights of Labor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828800" y="1149350"/>
            <a:ext cx="70104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87438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6589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230438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801938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259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716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173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630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Eight-hour workday.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Workers’ cooperatives.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Worker-owned factories.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Abolition of child and prison labor.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Increased circulation of greenbacks.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Equal pay for men and women.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Safety codes in the workplace.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Prohibition of contract foreign labor.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Abolition of the National Bank.</a:t>
            </a:r>
          </a:p>
        </p:txBody>
      </p:sp>
    </p:spTree>
    <p:extLst>
      <p:ext uri="{BB962C8B-B14F-4D97-AF65-F5344CB8AC3E}">
        <p14:creationId xmlns:p14="http://schemas.microsoft.com/office/powerpoint/2010/main" val="14108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253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2012-03-28T17:22:35Z</dcterms:created>
  <dcterms:modified xsi:type="dcterms:W3CDTF">2012-03-28T17:31:42Z</dcterms:modified>
</cp:coreProperties>
</file>