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0" r:id="rId30"/>
    <p:sldId id="291" r:id="rId31"/>
    <p:sldId id="286" r:id="rId32"/>
    <p:sldId id="287" r:id="rId33"/>
    <p:sldId id="288" r:id="rId34"/>
    <p:sldId id="289"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469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94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0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0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108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9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72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3720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28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251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246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ffectLst>
                <a:outerShdw blurRad="38100" dist="38100" dir="2700000" algn="tl">
                  <a:srgbClr val="C0C0C0"/>
                </a:outerShdw>
              </a:effectLst>
            </a:endParaRPr>
          </a:p>
        </p:txBody>
      </p:sp>
      <p:pic>
        <p:nvPicPr>
          <p:cNvPr id="1027" name="Picture 21" descr="ussmaine"/>
          <p:cNvPicPr>
            <a:picLocks noChangeAspect="1" noChangeArrowheads="1"/>
          </p:cNvPicPr>
          <p:nvPr userDrawn="1"/>
        </p:nvPicPr>
        <p:blipFill>
          <a:blip r:embed="rId13">
            <a:lum bright="64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89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WordArt 10" descr="usaflag1-furling"/>
          <p:cNvSpPr>
            <a:spLocks noChangeArrowheads="1" noChangeShapeType="1" noTextEdit="1"/>
          </p:cNvSpPr>
          <p:nvPr/>
        </p:nvSpPr>
        <p:spPr bwMode="auto">
          <a:xfrm>
            <a:off x="2286000" y="609600"/>
            <a:ext cx="4953000" cy="426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America</a:t>
            </a:r>
          </a:p>
          <a:p>
            <a:pPr algn="ctr" fontAlgn="base">
              <a:spcBef>
                <a:spcPct val="0"/>
              </a:spcBef>
              <a:spcAft>
                <a:spcPct val="0"/>
              </a:spcAft>
            </a:pP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Becomes </a:t>
            </a:r>
          </a:p>
          <a:p>
            <a:pPr algn="ctr" fontAlgn="base">
              <a:spcBef>
                <a:spcPct val="0"/>
              </a:spcBef>
              <a:spcAft>
                <a:spcPct val="0"/>
              </a:spcAft>
            </a:pP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 Colonial</a:t>
            </a:r>
          </a:p>
          <a:p>
            <a:pPr algn="ctr" fontAlgn="base">
              <a:spcBef>
                <a:spcPct val="0"/>
              </a:spcBef>
              <a:spcAft>
                <a:spcPct val="0"/>
              </a:spcAft>
            </a:pP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Power</a:t>
            </a:r>
          </a:p>
        </p:txBody>
      </p:sp>
      <p:sp>
        <p:nvSpPr>
          <p:cNvPr id="27659" name="Text Box 11"/>
          <p:cNvSpPr txBox="1">
            <a:spLocks noChangeArrowheads="1"/>
          </p:cNvSpPr>
          <p:nvPr/>
        </p:nvSpPr>
        <p:spPr bwMode="auto">
          <a:xfrm>
            <a:off x="1447800" y="5410200"/>
            <a:ext cx="6477000" cy="831850"/>
          </a:xfrm>
          <a:prstGeom prst="rect">
            <a:avLst/>
          </a:prstGeom>
          <a:noFill/>
          <a:ln w="9525">
            <a:solidFill>
              <a:srgbClr val="E40000"/>
            </a:solidFill>
            <a:miter lim="800000"/>
            <a:headEnd/>
            <a:tailEnd/>
          </a:ln>
          <a:effectLst>
            <a:outerShdw dist="28398" dir="3806097" algn="ctr" rotWithShape="0">
              <a:srgbClr val="E40000"/>
            </a:outerShdw>
          </a:effectLst>
        </p:spPr>
        <p:txBody>
          <a:bodyPr>
            <a:spAutoFit/>
          </a:bodyPr>
          <a:lstStyle/>
          <a:p>
            <a:pPr algn="ctr" fontAlgn="base">
              <a:spcBef>
                <a:spcPct val="50000"/>
              </a:spcBef>
              <a:spcAft>
                <a:spcPct val="0"/>
              </a:spcAft>
              <a:defRPr/>
            </a:pPr>
            <a:r>
              <a:rPr lang="en-US" sz="2400" b="1">
                <a:solidFill>
                  <a:srgbClr val="000099"/>
                </a:solidFill>
                <a:effectLst>
                  <a:outerShdw blurRad="38100" dist="38100" dir="2700000" algn="tl">
                    <a:srgbClr val="C0C0C0"/>
                  </a:outerShdw>
                </a:effectLst>
                <a:latin typeface="Comic Sans MS" pitchFamily="66" charset="0"/>
              </a:rPr>
              <a:t>Ms. Susan M. Pojer</a:t>
            </a:r>
            <a:br>
              <a:rPr lang="en-US" sz="2400" b="1">
                <a:solidFill>
                  <a:srgbClr val="000099"/>
                </a:solidFill>
                <a:effectLst>
                  <a:outerShdw blurRad="38100" dist="38100" dir="2700000" algn="tl">
                    <a:srgbClr val="C0C0C0"/>
                  </a:outerShdw>
                </a:effectLst>
                <a:latin typeface="Comic Sans MS" pitchFamily="66" charset="0"/>
              </a:rPr>
            </a:br>
            <a:r>
              <a:rPr lang="en-US" sz="2400" b="1">
                <a:solidFill>
                  <a:srgbClr val="000099"/>
                </a:solidFill>
                <a:effectLst>
                  <a:outerShdw blurRad="38100" dist="38100" dir="2700000" algn="tl">
                    <a:srgbClr val="C0C0C0"/>
                  </a:outerShdw>
                </a:effectLst>
                <a:latin typeface="Comic Sans MS" pitchFamily="66" charset="0"/>
              </a:rPr>
              <a:t>Horace Greeley HS    Chappaqua, NY </a:t>
            </a:r>
          </a:p>
        </p:txBody>
      </p:sp>
    </p:spTree>
    <p:extLst>
      <p:ext uri="{BB962C8B-B14F-4D97-AF65-F5344CB8AC3E}">
        <p14:creationId xmlns:p14="http://schemas.microsoft.com/office/powerpoint/2010/main" val="19535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wedge">
                                      <p:cBhvr>
                                        <p:cTn id="7" dur="1000"/>
                                        <p:tgtEl>
                                          <p:spTgt spid="27658"/>
                                        </p:tgtEl>
                                      </p:cBhvr>
                                    </p:animEffect>
                                  </p:childTnLst>
                                </p:cTn>
                              </p:par>
                            </p:childTnLst>
                          </p:cTn>
                        </p:par>
                        <p:par>
                          <p:cTn id="8" fill="hold" nodeType="afterGroup">
                            <p:stCondLst>
                              <p:cond delay="1000"/>
                            </p:stCondLst>
                            <p:childTnLst>
                              <p:par>
                                <p:cTn id="9" presetID="7" presetClass="entr" presetSubtype="4" fill="hold" grpId="0" nodeType="afterEffect">
                                  <p:stCondLst>
                                    <p:cond delay="0"/>
                                  </p:stCondLst>
                                  <p:childTnLst>
                                    <p:set>
                                      <p:cBhvr>
                                        <p:cTn id="10" dur="1" fill="hold">
                                          <p:stCondLst>
                                            <p:cond delay="0"/>
                                          </p:stCondLst>
                                        </p:cTn>
                                        <p:tgtEl>
                                          <p:spTgt spid="27659"/>
                                        </p:tgtEl>
                                        <p:attrNameLst>
                                          <p:attrName>style.visibility</p:attrName>
                                        </p:attrNameLst>
                                      </p:cBhvr>
                                      <p:to>
                                        <p:strVal val="visible"/>
                                      </p:to>
                                    </p:set>
                                    <p:anim calcmode="lin" valueType="num">
                                      <p:cBhvr additive="base">
                                        <p:cTn id="11" dur="1000" fill="hold"/>
                                        <p:tgtEl>
                                          <p:spTgt spid="27659"/>
                                        </p:tgtEl>
                                        <p:attrNameLst>
                                          <p:attrName>ppt_x</p:attrName>
                                        </p:attrNameLst>
                                      </p:cBhvr>
                                      <p:tavLst>
                                        <p:tav tm="0">
                                          <p:val>
                                            <p:strVal val="#ppt_x"/>
                                          </p:val>
                                        </p:tav>
                                        <p:tav tm="100000">
                                          <p:val>
                                            <p:strVal val="#ppt_x"/>
                                          </p:val>
                                        </p:tav>
                                      </p:tavLst>
                                    </p:anim>
                                    <p:anim calcmode="lin" valueType="num">
                                      <p:cBhvr additive="base">
                                        <p:cTn id="12" dur="1000" fill="hold"/>
                                        <p:tgtEl>
                                          <p:spTgt spid="27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5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U. S. View of Hawaiians</a:t>
            </a:r>
          </a:p>
        </p:txBody>
      </p:sp>
      <p:pic>
        <p:nvPicPr>
          <p:cNvPr id="12291" name="Picture 3" descr="pol_cartoon-carricature of the Hawaiian gov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19400" y="1143000"/>
            <a:ext cx="3673475" cy="43434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2886" name="Rectangle 6"/>
          <p:cNvSpPr>
            <a:spLocks noChangeArrowheads="1"/>
          </p:cNvSpPr>
          <p:nvPr/>
        </p:nvSpPr>
        <p:spPr bwMode="auto">
          <a:xfrm>
            <a:off x="304800" y="5715000"/>
            <a:ext cx="8610600" cy="946150"/>
          </a:xfrm>
          <a:prstGeom prst="rect">
            <a:avLst/>
          </a:prstGeom>
          <a:noFill/>
          <a:ln w="9525">
            <a:noFill/>
            <a:miter lim="800000"/>
            <a:headEnd/>
            <a:tailEnd/>
          </a:ln>
          <a:effectLst>
            <a:outerShdw dist="17961" dir="2700000" algn="ctr" rotWithShape="0">
              <a:srgbClr val="000099"/>
            </a:outerShdw>
          </a:effectLst>
        </p:spPr>
        <p:txBody>
          <a:bodyPr>
            <a:spAutoFit/>
          </a:bodyPr>
          <a:lstStyle/>
          <a:p>
            <a:pPr algn="ctr" fontAlgn="base">
              <a:spcBef>
                <a:spcPct val="50000"/>
              </a:spcBef>
              <a:spcAft>
                <a:spcPct val="0"/>
              </a:spcAft>
              <a:buClr>
                <a:srgbClr val="E40000"/>
              </a:buClr>
              <a:buFont typeface="Wingdings" pitchFamily="2" charset="2"/>
              <a:buNone/>
              <a:defRPr/>
            </a:pPr>
            <a:r>
              <a:rPr lang="en-US" sz="2400" b="1">
                <a:solidFill>
                  <a:srgbClr val="E40000"/>
                </a:solidFill>
                <a:latin typeface="Comic Sans MS" pitchFamily="66" charset="0"/>
              </a:rPr>
              <a:t> </a:t>
            </a:r>
            <a:r>
              <a:rPr lang="en-US" sz="2800" b="1">
                <a:solidFill>
                  <a:srgbClr val="E40000"/>
                </a:solidFill>
                <a:latin typeface="Comic Sans MS" pitchFamily="66" charset="0"/>
              </a:rPr>
              <a:t>Hawaii becomes a U. S. Protectorate in 1849</a:t>
            </a:r>
            <a:br>
              <a:rPr lang="en-US" sz="2800" b="1">
                <a:solidFill>
                  <a:srgbClr val="E40000"/>
                </a:solidFill>
                <a:latin typeface="Comic Sans MS" pitchFamily="66" charset="0"/>
              </a:rPr>
            </a:br>
            <a:r>
              <a:rPr lang="en-US" sz="2800" b="1">
                <a:solidFill>
                  <a:srgbClr val="E40000"/>
                </a:solidFill>
                <a:latin typeface="Comic Sans MS" pitchFamily="66" charset="0"/>
              </a:rPr>
              <a:t>   by virtue of economic treaties.</a:t>
            </a:r>
          </a:p>
        </p:txBody>
      </p:sp>
    </p:spTree>
    <p:extLst>
      <p:ext uri="{BB962C8B-B14F-4D97-AF65-F5344CB8AC3E}">
        <p14:creationId xmlns:p14="http://schemas.microsoft.com/office/powerpoint/2010/main" val="387104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Hawaiian Queen Liliuokalani</a:t>
            </a:r>
          </a:p>
        </p:txBody>
      </p:sp>
      <p:pic>
        <p:nvPicPr>
          <p:cNvPr id="13315" name="Picture 3" descr="liliuokalani"/>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619750" y="1219200"/>
            <a:ext cx="3030538" cy="5181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descr="DIVI723344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1000" y="1157288"/>
            <a:ext cx="472440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381000" y="5213350"/>
            <a:ext cx="4800600" cy="106680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buClr>
                <a:srgbClr val="E40000"/>
              </a:buClr>
              <a:buFont typeface="Wingdings" pitchFamily="2" charset="2"/>
              <a:buNone/>
              <a:defRPr/>
            </a:pPr>
            <a:r>
              <a:rPr lang="en-US" sz="2800" b="1">
                <a:solidFill>
                  <a:srgbClr val="E40000"/>
                </a:solidFill>
                <a:latin typeface="Comic Sans MS" pitchFamily="66" charset="0"/>
              </a:rPr>
              <a:t> </a:t>
            </a:r>
            <a:r>
              <a:rPr lang="en-US" sz="3200" b="1" i="1">
                <a:solidFill>
                  <a:srgbClr val="E40000"/>
                </a:solidFill>
                <a:latin typeface="Comic Sans MS" pitchFamily="66" charset="0"/>
              </a:rPr>
              <a:t>Hawaii for the Hawaiians!</a:t>
            </a:r>
          </a:p>
        </p:txBody>
      </p:sp>
    </p:spTree>
    <p:extLst>
      <p:ext uri="{BB962C8B-B14F-4D97-AF65-F5344CB8AC3E}">
        <p14:creationId xmlns:p14="http://schemas.microsoft.com/office/powerpoint/2010/main" val="293793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76200" y="304800"/>
            <a:ext cx="89916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U. S. Business Interests In Hawaii</a:t>
            </a:r>
          </a:p>
        </p:txBody>
      </p:sp>
      <p:pic>
        <p:nvPicPr>
          <p:cNvPr id="14339" name="Picture 4" descr="sanford_ballard_dol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295400"/>
            <a:ext cx="3546475" cy="5029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1861" name="Rectangle 5"/>
          <p:cNvSpPr>
            <a:spLocks noChangeArrowheads="1"/>
          </p:cNvSpPr>
          <p:nvPr/>
        </p:nvSpPr>
        <p:spPr bwMode="auto">
          <a:xfrm>
            <a:off x="4267200" y="1676400"/>
            <a:ext cx="4495800" cy="4656138"/>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000000"/>
                </a:solidFill>
                <a:effectLst>
                  <a:outerShdw blurRad="38100" dist="38100" dir="2700000" algn="tl">
                    <a:srgbClr val="C0C0C0"/>
                  </a:outerShdw>
                </a:effectLst>
                <a:latin typeface="Comic Sans MS" pitchFamily="66" charset="0"/>
              </a:rPr>
              <a:t>1875 – </a:t>
            </a:r>
            <a:r>
              <a:rPr lang="en-US" sz="2600" b="1">
                <a:solidFill>
                  <a:srgbClr val="E40000"/>
                </a:solidFill>
                <a:effectLst>
                  <a:outerShdw blurRad="38100" dist="38100" dir="2700000" algn="tl">
                    <a:srgbClr val="C0C0C0"/>
                  </a:outerShdw>
                </a:effectLst>
                <a:latin typeface="Comic Sans MS" pitchFamily="66" charset="0"/>
              </a:rPr>
              <a:t>Reciprocity </a:t>
            </a:r>
            <a:br>
              <a:rPr lang="en-US" sz="2600" b="1">
                <a:solidFill>
                  <a:srgbClr val="E40000"/>
                </a:solidFill>
                <a:effectLst>
                  <a:outerShdw blurRad="38100" dist="38100" dir="2700000" algn="tl">
                    <a:srgbClr val="C0C0C0"/>
                  </a:outerShdw>
                </a:effectLst>
                <a:latin typeface="Comic Sans MS" pitchFamily="66" charset="0"/>
              </a:rPr>
            </a:br>
            <a:r>
              <a:rPr lang="en-US" sz="2600" b="1">
                <a:solidFill>
                  <a:srgbClr val="E40000"/>
                </a:solidFill>
                <a:effectLst>
                  <a:outerShdw blurRad="38100" dist="38100" dir="2700000" algn="tl">
                    <a:srgbClr val="C0C0C0"/>
                  </a:outerShdw>
                </a:effectLst>
                <a:latin typeface="Comic Sans MS" pitchFamily="66" charset="0"/>
              </a:rPr>
              <a:t>         Treaty</a:t>
            </a:r>
          </a:p>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000000"/>
                </a:solidFill>
                <a:effectLst>
                  <a:outerShdw blurRad="38100" dist="38100" dir="2700000" algn="tl">
                    <a:srgbClr val="C0C0C0"/>
                  </a:outerShdw>
                </a:effectLst>
                <a:latin typeface="Comic Sans MS" pitchFamily="66" charset="0"/>
              </a:rPr>
              <a:t>1890 </a:t>
            </a:r>
            <a:r>
              <a:rPr lang="en-US" sz="2600" b="1">
                <a:solidFill>
                  <a:srgbClr val="000000"/>
                </a:solidFill>
                <a:effectLst>
                  <a:outerShdw blurRad="38100" dist="38100" dir="2700000" algn="tl">
                    <a:srgbClr val="C0C0C0"/>
                  </a:outerShdw>
                </a:effectLst>
                <a:latin typeface="Comic Sans MS" pitchFamily="66" charset="0"/>
                <a:sym typeface="Wingdings" pitchFamily="2" charset="2"/>
              </a:rPr>
              <a:t>– </a:t>
            </a:r>
            <a:r>
              <a:rPr lang="en-US" sz="2600" b="1">
                <a:solidFill>
                  <a:srgbClr val="E40000"/>
                </a:solidFill>
                <a:effectLst>
                  <a:outerShdw blurRad="38100" dist="38100" dir="2700000" algn="tl">
                    <a:srgbClr val="C0C0C0"/>
                  </a:outerShdw>
                </a:effectLst>
                <a:latin typeface="Comic Sans MS" pitchFamily="66" charset="0"/>
                <a:sym typeface="Wingdings" pitchFamily="2" charset="2"/>
              </a:rPr>
              <a:t>McKinley Tariff</a:t>
            </a:r>
          </a:p>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000000"/>
                </a:solidFill>
                <a:latin typeface="Comic Sans MS" pitchFamily="66" charset="0"/>
              </a:rPr>
              <a:t>1893 –</a:t>
            </a:r>
            <a:r>
              <a:rPr lang="en-US" sz="2600" b="1">
                <a:solidFill>
                  <a:srgbClr val="E40000"/>
                </a:solidFill>
                <a:latin typeface="Comic Sans MS" pitchFamily="66" charset="0"/>
              </a:rPr>
              <a:t> </a:t>
            </a:r>
            <a:r>
              <a:rPr lang="en-US" sz="2600" b="1">
                <a:solidFill>
                  <a:srgbClr val="000000"/>
                </a:solidFill>
                <a:effectLst>
                  <a:outerShdw blurRad="38100" dist="38100" dir="2700000" algn="tl">
                    <a:srgbClr val="C0C0C0"/>
                  </a:outerShdw>
                </a:effectLst>
                <a:latin typeface="Comic Sans MS" pitchFamily="66" charset="0"/>
              </a:rPr>
              <a:t>American</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businessmen backed an</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uprising against Queen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Liliuokalani.</a:t>
            </a:r>
          </a:p>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E40000"/>
                </a:solidFill>
                <a:effectLst>
                  <a:outerShdw blurRad="38100" dist="38100" dir="2700000" algn="tl">
                    <a:srgbClr val="C0C0C0"/>
                  </a:outerShdw>
                </a:effectLst>
                <a:latin typeface="Comic Sans MS" pitchFamily="66" charset="0"/>
              </a:rPr>
              <a:t>Sanford Ballard Dole</a:t>
            </a:r>
            <a:r>
              <a:rPr lang="en-US" sz="2600" b="1">
                <a:solidFill>
                  <a:srgbClr val="000000"/>
                </a:solidFill>
                <a:effectLst>
                  <a:outerShdw blurRad="38100" dist="38100" dir="2700000" algn="tl">
                    <a:srgbClr val="C0C0C0"/>
                  </a:outerShdw>
                </a:effectLst>
                <a:latin typeface="Comic Sans MS" pitchFamily="66" charset="0"/>
              </a:rPr>
              <a:t>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proclaims the Republic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of Hawaii in 1894.</a:t>
            </a:r>
          </a:p>
        </p:txBody>
      </p:sp>
    </p:spTree>
    <p:extLst>
      <p:ext uri="{BB962C8B-B14F-4D97-AF65-F5344CB8AC3E}">
        <p14:creationId xmlns:p14="http://schemas.microsoft.com/office/powerpoint/2010/main" val="17926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dissolve">
                                      <p:cBhvr>
                                        <p:cTn id="7" dur="500"/>
                                        <p:tgtEl>
                                          <p:spTgt spid="1218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dissolve">
                                      <p:cBhvr>
                                        <p:cTn id="12" dur="500"/>
                                        <p:tgtEl>
                                          <p:spTgt spid="1218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1861">
                                            <p:txEl>
                                              <p:pRg st="2" end="2"/>
                                            </p:txEl>
                                          </p:spTgt>
                                        </p:tgtEl>
                                        <p:attrNameLst>
                                          <p:attrName>style.visibility</p:attrName>
                                        </p:attrNameLst>
                                      </p:cBhvr>
                                      <p:to>
                                        <p:strVal val="visible"/>
                                      </p:to>
                                    </p:set>
                                    <p:animEffect transition="in" filter="dissolve">
                                      <p:cBhvr>
                                        <p:cTn id="17" dur="500"/>
                                        <p:tgtEl>
                                          <p:spTgt spid="1218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1861">
                                            <p:txEl>
                                              <p:pRg st="3" end="3"/>
                                            </p:txEl>
                                          </p:spTgt>
                                        </p:tgtEl>
                                        <p:attrNameLst>
                                          <p:attrName>style.visibility</p:attrName>
                                        </p:attrNameLst>
                                      </p:cBhvr>
                                      <p:to>
                                        <p:strVal val="visible"/>
                                      </p:to>
                                    </p:set>
                                    <p:animEffect transition="in" filter="dissolve">
                                      <p:cBhvr>
                                        <p:cTn id="22" dur="500"/>
                                        <p:tgtEl>
                                          <p:spTgt spid="12186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animEffect transition="in" filter="fade">
                                      <p:cBhvr>
                                        <p:cTn id="25"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nexation of Hawaii ceremony-1898"/>
          <p:cNvPicPr>
            <a:picLocks noChangeAspect="1" noChangeArrowheads="1"/>
          </p:cNvPicPr>
          <p:nvPr/>
        </p:nvPicPr>
        <p:blipFill>
          <a:blip r:embed="rId2">
            <a:lum contrast="6000"/>
            <a:extLst>
              <a:ext uri="{28A0092B-C50C-407E-A947-70E740481C1C}">
                <a14:useLocalDpi xmlns:a14="http://schemas.microsoft.com/office/drawing/2010/main" val="0"/>
              </a:ext>
            </a:extLst>
          </a:blip>
          <a:srcRect b="5772"/>
          <a:stretch>
            <a:fillRect/>
          </a:stretch>
        </p:blipFill>
        <p:spPr bwMode="auto">
          <a:xfrm>
            <a:off x="304800" y="990600"/>
            <a:ext cx="5276850" cy="413226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12643" name="Text Box 3"/>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To The Victor Belongs the Spoils</a:t>
            </a:r>
          </a:p>
        </p:txBody>
      </p:sp>
      <p:pic>
        <p:nvPicPr>
          <p:cNvPr id="15364" name="Picture 4" descr="pol_cartoon-Cleveland &amp; Uncle Sam playing chess over Hawaii"/>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953000" y="3860800"/>
            <a:ext cx="3962400" cy="2654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12645" name="Rectangle 5"/>
          <p:cNvSpPr>
            <a:spLocks noChangeArrowheads="1"/>
          </p:cNvSpPr>
          <p:nvPr/>
        </p:nvSpPr>
        <p:spPr bwMode="auto">
          <a:xfrm>
            <a:off x="5791200" y="1295400"/>
            <a:ext cx="3124200" cy="1371600"/>
          </a:xfrm>
          <a:prstGeom prst="rect">
            <a:avLst/>
          </a:prstGeom>
          <a:noFill/>
          <a:ln w="9525">
            <a:noFill/>
            <a:miter lim="800000"/>
            <a:headEnd/>
            <a:tailEnd/>
          </a:ln>
          <a:effectLst>
            <a:outerShdw dist="17961" dir="2700000" algn="ctr" rotWithShape="0">
              <a:srgbClr val="000064"/>
            </a:outerShdw>
          </a:effectLst>
        </p:spPr>
        <p:txBody>
          <a:bodyPr>
            <a:spAutoFit/>
          </a:bodyPr>
          <a:lstStyle/>
          <a:p>
            <a:pPr fontAlgn="base">
              <a:spcBef>
                <a:spcPct val="50000"/>
              </a:spcBef>
              <a:spcAft>
                <a:spcPct val="0"/>
              </a:spcAft>
              <a:defRPr/>
            </a:pPr>
            <a:r>
              <a:rPr lang="en-US" sz="2800" b="1">
                <a:solidFill>
                  <a:srgbClr val="E40000"/>
                </a:solidFill>
                <a:latin typeface="Comic Sans MS" pitchFamily="66" charset="0"/>
              </a:rPr>
              <a:t>Hawaiian Annexation Ceremony, 1898</a:t>
            </a:r>
          </a:p>
        </p:txBody>
      </p:sp>
    </p:spTree>
    <p:extLst>
      <p:ext uri="{BB962C8B-B14F-4D97-AF65-F5344CB8AC3E}">
        <p14:creationId xmlns:p14="http://schemas.microsoft.com/office/powerpoint/2010/main" val="239210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usaflag1-furling"/>
          <p:cNvSpPr>
            <a:spLocks noChangeArrowheads="1" noChangeShapeType="1" noTextEdit="1"/>
          </p:cNvSpPr>
          <p:nvPr/>
        </p:nvSpPr>
        <p:spPr bwMode="auto">
          <a:xfrm>
            <a:off x="1905000" y="1981200"/>
            <a:ext cx="5257800" cy="2362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Japan</a:t>
            </a:r>
          </a:p>
        </p:txBody>
      </p:sp>
    </p:spTree>
    <p:extLst>
      <p:ext uri="{BB962C8B-B14F-4D97-AF65-F5344CB8AC3E}">
        <p14:creationId xmlns:p14="http://schemas.microsoft.com/office/powerpoint/2010/main" val="3020537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81000" y="228600"/>
            <a:ext cx="83820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Commodore Matthew Perry Opens Up Japan:  1853</a:t>
            </a:r>
          </a:p>
        </p:txBody>
      </p:sp>
      <p:pic>
        <p:nvPicPr>
          <p:cNvPr id="17411" name="Picture 3" descr="Perry in Japan-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905000"/>
            <a:ext cx="4286250" cy="4191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descr="perry-twoviews"/>
          <p:cNvPicPr>
            <a:picLocks noChangeAspect="1" noChangeArrowheads="1"/>
          </p:cNvPicPr>
          <p:nvPr/>
        </p:nvPicPr>
        <p:blipFill>
          <a:blip r:embed="rId3">
            <a:clrChange>
              <a:clrFrom>
                <a:srgbClr val="E3E3E3"/>
              </a:clrFrom>
              <a:clrTo>
                <a:srgbClr val="E3E3E3">
                  <a:alpha val="0"/>
                </a:srgbClr>
              </a:clrTo>
            </a:clrChange>
            <a:lum contrast="6000"/>
            <a:extLst>
              <a:ext uri="{28A0092B-C50C-407E-A947-70E740481C1C}">
                <a14:useLocalDpi xmlns:a14="http://schemas.microsoft.com/office/drawing/2010/main" val="0"/>
              </a:ext>
            </a:extLst>
          </a:blip>
          <a:srcRect/>
          <a:stretch>
            <a:fillRect/>
          </a:stretch>
        </p:blipFill>
        <p:spPr bwMode="auto">
          <a:xfrm>
            <a:off x="4953000" y="2133600"/>
            <a:ext cx="3962400" cy="2566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86021" name="Rectangle 5"/>
          <p:cNvSpPr>
            <a:spLocks noChangeArrowheads="1"/>
          </p:cNvSpPr>
          <p:nvPr/>
        </p:nvSpPr>
        <p:spPr bwMode="auto">
          <a:xfrm>
            <a:off x="5105400" y="4800600"/>
            <a:ext cx="3657600" cy="1373188"/>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Rockwell" pitchFamily="18" charset="0"/>
              </a:rPr>
              <a:t>The Japanese View of Commodore Perry</a:t>
            </a:r>
          </a:p>
        </p:txBody>
      </p:sp>
    </p:spTree>
    <p:extLst>
      <p:ext uri="{BB962C8B-B14F-4D97-AF65-F5344CB8AC3E}">
        <p14:creationId xmlns:p14="http://schemas.microsoft.com/office/powerpoint/2010/main" val="4074345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81000" y="1524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200" b="1">
                <a:solidFill>
                  <a:srgbClr val="000099"/>
                </a:solidFill>
                <a:effectLst>
                  <a:outerShdw blurRad="38100" dist="38100" dir="2700000" algn="tl">
                    <a:srgbClr val="C0C0C0"/>
                  </a:outerShdw>
                </a:effectLst>
                <a:latin typeface="Comic Sans MS" pitchFamily="66" charset="0"/>
              </a:rPr>
              <a:t>Gentleman’s Agreement:  1908</a:t>
            </a:r>
          </a:p>
        </p:txBody>
      </p:sp>
      <p:pic>
        <p:nvPicPr>
          <p:cNvPr id="19459" name="Picture 5" descr="Japanese immigration-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1000" y="3657600"/>
            <a:ext cx="27432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Japanese immigration-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1000" y="1143000"/>
            <a:ext cx="2743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Rectangle 8"/>
          <p:cNvSpPr>
            <a:spLocks noChangeArrowheads="1"/>
          </p:cNvSpPr>
          <p:nvPr/>
        </p:nvSpPr>
        <p:spPr bwMode="auto">
          <a:xfrm>
            <a:off x="3200400" y="990600"/>
            <a:ext cx="5562600" cy="5251450"/>
          </a:xfrm>
          <a:prstGeom prst="rect">
            <a:avLst/>
          </a:prstGeom>
          <a:noFill/>
          <a:ln w="9525">
            <a:noFill/>
            <a:miter lim="800000"/>
            <a:headEnd/>
            <a:tailEnd/>
          </a:ln>
          <a:effectLst/>
        </p:spPr>
        <p:txBody>
          <a:bodyPr>
            <a:spAutoFit/>
          </a:bodyPr>
          <a:lstStyle/>
          <a:p>
            <a:pPr marL="457200" indent="-457200" fontAlgn="base">
              <a:spcBef>
                <a:spcPct val="50000"/>
              </a:spcBef>
              <a:spcAft>
                <a:spcPct val="0"/>
              </a:spcAft>
              <a:buClr>
                <a:srgbClr val="E40000"/>
              </a:buClr>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A Japanese note agreeing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to deny passports to</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laborers entering the U.S.</a:t>
            </a:r>
          </a:p>
          <a:p>
            <a:pPr marL="457200" indent="-457200" fontAlgn="base">
              <a:spcBef>
                <a:spcPct val="50000"/>
              </a:spcBef>
              <a:spcAft>
                <a:spcPct val="0"/>
              </a:spcAft>
              <a:buClr>
                <a:srgbClr val="E40000"/>
              </a:buClr>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Japan recognized the U.S.</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right to exclude Japanese</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immigrants holding passports</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issued by other countries.</a:t>
            </a:r>
          </a:p>
          <a:p>
            <a:pPr marL="457200" indent="-457200" fontAlgn="base">
              <a:spcBef>
                <a:spcPct val="50000"/>
              </a:spcBef>
              <a:spcAft>
                <a:spcPct val="0"/>
              </a:spcAft>
              <a:buClr>
                <a:srgbClr val="E40000"/>
              </a:buClr>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The U.S. government got the</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school board of San Francisco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to rescind their order to</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segregate Asians in separate</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schools.</a:t>
            </a:r>
          </a:p>
        </p:txBody>
      </p:sp>
      <p:sp>
        <p:nvSpPr>
          <p:cNvPr id="89097" name="Rectangle 9"/>
          <p:cNvSpPr>
            <a:spLocks noChangeArrowheads="1"/>
          </p:cNvSpPr>
          <p:nvPr/>
        </p:nvSpPr>
        <p:spPr bwMode="auto">
          <a:xfrm>
            <a:off x="1905000" y="6216650"/>
            <a:ext cx="6705600" cy="488950"/>
          </a:xfrm>
          <a:prstGeom prst="rect">
            <a:avLst/>
          </a:prstGeom>
          <a:noFill/>
          <a:ln w="9525">
            <a:noFill/>
            <a:miter lim="800000"/>
            <a:headEnd/>
            <a:tailEnd/>
          </a:ln>
          <a:effectLst/>
        </p:spPr>
        <p:txBody>
          <a:bodyPr>
            <a:spAutoFit/>
          </a:bodyPr>
          <a:lstStyle/>
          <a:p>
            <a:pPr marL="515938" indent="-515938" fontAlgn="base">
              <a:spcBef>
                <a:spcPct val="50000"/>
              </a:spcBef>
              <a:spcAft>
                <a:spcPct val="0"/>
              </a:spcAft>
              <a:buClr>
                <a:srgbClr val="E40000"/>
              </a:buClr>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1908 </a:t>
            </a:r>
            <a:r>
              <a:rPr lang="en-US" sz="2600" b="1">
                <a:solidFill>
                  <a:srgbClr val="000000"/>
                </a:solidFill>
                <a:effectLst>
                  <a:outerShdw blurRad="38100" dist="38100" dir="2700000" algn="tl">
                    <a:srgbClr val="C0C0C0"/>
                  </a:outerShdw>
                </a:effectLst>
                <a:latin typeface="Comic Sans MS" pitchFamily="66" charset="0"/>
                <a:sym typeface="Wingdings" pitchFamily="2" charset="2"/>
              </a:rPr>
              <a:t> </a:t>
            </a:r>
            <a:r>
              <a:rPr lang="en-US" sz="2600" b="1">
                <a:solidFill>
                  <a:srgbClr val="E40000"/>
                </a:solidFill>
                <a:effectLst>
                  <a:outerShdw blurRad="38100" dist="38100" dir="2700000" algn="tl">
                    <a:srgbClr val="C0C0C0"/>
                  </a:outerShdw>
                </a:effectLst>
                <a:latin typeface="Comic Sans MS" pitchFamily="66" charset="0"/>
                <a:sym typeface="Wingdings" pitchFamily="2" charset="2"/>
              </a:rPr>
              <a:t>Root-Takahira Agreement</a:t>
            </a:r>
            <a:r>
              <a:rPr lang="en-US" sz="2600" b="1">
                <a:solidFill>
                  <a:srgbClr val="000000"/>
                </a:solidFill>
                <a:effectLst>
                  <a:outerShdw blurRad="38100" dist="38100" dir="2700000" algn="tl">
                    <a:srgbClr val="C0C0C0"/>
                  </a:outerShdw>
                </a:effectLst>
                <a:latin typeface="Comic Sans MS" pitchFamily="66" charset="0"/>
                <a:sym typeface="Wingdings" pitchFamily="2" charset="2"/>
              </a:rPr>
              <a:t>.</a:t>
            </a:r>
          </a:p>
        </p:txBody>
      </p:sp>
    </p:spTree>
    <p:extLst>
      <p:ext uri="{BB962C8B-B14F-4D97-AF65-F5344CB8AC3E}">
        <p14:creationId xmlns:p14="http://schemas.microsoft.com/office/powerpoint/2010/main" val="3799379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9097"/>
                                        </p:tgtEl>
                                        <p:attrNameLst>
                                          <p:attrName>style.visibility</p:attrName>
                                        </p:attrNameLst>
                                      </p:cBhvr>
                                      <p:to>
                                        <p:strVal val="visible"/>
                                      </p:to>
                                    </p:set>
                                    <p:animEffect transition="in" filter="wipe(left)">
                                      <p:cBhvr>
                                        <p:cTn id="19"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descr="usaflag1-furling"/>
          <p:cNvSpPr>
            <a:spLocks noChangeArrowheads="1" noChangeShapeType="1" noTextEdit="1"/>
          </p:cNvSpPr>
          <p:nvPr/>
        </p:nvSpPr>
        <p:spPr bwMode="auto">
          <a:xfrm>
            <a:off x="1600200" y="1981200"/>
            <a:ext cx="5943600" cy="2209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Alaska</a:t>
            </a:r>
          </a:p>
        </p:txBody>
      </p:sp>
    </p:spTree>
    <p:extLst>
      <p:ext uri="{BB962C8B-B14F-4D97-AF65-F5344CB8AC3E}">
        <p14:creationId xmlns:p14="http://schemas.microsoft.com/office/powerpoint/2010/main" val="351915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381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“Seward’s Folly”:  1867</a:t>
            </a:r>
          </a:p>
        </p:txBody>
      </p:sp>
      <p:pic>
        <p:nvPicPr>
          <p:cNvPr id="23555" name="Picture 6" descr="Secretary of State Seward"/>
          <p:cNvPicPr>
            <a:picLocks noChangeAspect="1" noChangeArrowheads="1"/>
          </p:cNvPicPr>
          <p:nvPr/>
        </p:nvPicPr>
        <p:blipFill>
          <a:blip r:embed="rId2">
            <a:lum contrast="6000"/>
            <a:extLst>
              <a:ext uri="{28A0092B-C50C-407E-A947-70E740481C1C}">
                <a14:useLocalDpi xmlns:a14="http://schemas.microsoft.com/office/drawing/2010/main" val="0"/>
              </a:ext>
            </a:extLst>
          </a:blip>
          <a:srcRect l="6000" r="999" b="1819"/>
          <a:stretch>
            <a:fillRect/>
          </a:stretch>
        </p:blipFill>
        <p:spPr bwMode="auto">
          <a:xfrm>
            <a:off x="762000" y="1600200"/>
            <a:ext cx="3017838" cy="3505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7" descr="AlaskaTreat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23709"/>
          <a:stretch>
            <a:fillRect/>
          </a:stretch>
        </p:blipFill>
        <p:spPr bwMode="auto">
          <a:xfrm>
            <a:off x="4343400" y="2590800"/>
            <a:ext cx="4191000" cy="28463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09576" name="Rectangle 8"/>
          <p:cNvSpPr>
            <a:spLocks noChangeArrowheads="1"/>
          </p:cNvSpPr>
          <p:nvPr/>
        </p:nvSpPr>
        <p:spPr bwMode="auto">
          <a:xfrm>
            <a:off x="609600" y="5791200"/>
            <a:ext cx="8077200" cy="579438"/>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3200" b="1">
                <a:solidFill>
                  <a:srgbClr val="E40000"/>
                </a:solidFill>
                <a:latin typeface="Rockwell" pitchFamily="18" charset="0"/>
              </a:rPr>
              <a:t>$7.2 million</a:t>
            </a:r>
          </a:p>
        </p:txBody>
      </p:sp>
    </p:spTree>
    <p:extLst>
      <p:ext uri="{BB962C8B-B14F-4D97-AF65-F5344CB8AC3E}">
        <p14:creationId xmlns:p14="http://schemas.microsoft.com/office/powerpoint/2010/main" val="2442720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“Seward’s Icebox”:  1867</a:t>
            </a:r>
          </a:p>
        </p:txBody>
      </p:sp>
      <p:pic>
        <p:nvPicPr>
          <p:cNvPr id="24579" name="Picture 4" descr="pol_cartoon-making fun of Seward's Folly"/>
          <p:cNvPicPr>
            <a:picLocks noChangeAspect="1" noChangeArrowheads="1"/>
          </p:cNvPicPr>
          <p:nvPr/>
        </p:nvPicPr>
        <p:blipFill>
          <a:blip r:embed="rId2">
            <a:lum contrast="6000"/>
            <a:extLst>
              <a:ext uri="{28A0092B-C50C-407E-A947-70E740481C1C}">
                <a14:useLocalDpi xmlns:a14="http://schemas.microsoft.com/office/drawing/2010/main" val="0"/>
              </a:ext>
            </a:extLst>
          </a:blip>
          <a:srcRect l="15715" r="15714"/>
          <a:stretch>
            <a:fillRect/>
          </a:stretch>
        </p:blipFill>
        <p:spPr bwMode="auto">
          <a:xfrm>
            <a:off x="304800" y="1581150"/>
            <a:ext cx="4114800" cy="42862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6" descr="TheBigThing-Harpers-4-20-1867-Seward's Folly"/>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768850" y="1143000"/>
            <a:ext cx="4070350" cy="5334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08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ssolve">
                                      <p:cBhvr>
                                        <p:cTn id="7" dur="1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descr="usaflag1-furling"/>
          <p:cNvSpPr>
            <a:spLocks noChangeArrowheads="1" noChangeShapeType="1" noTextEdit="1"/>
          </p:cNvSpPr>
          <p:nvPr/>
        </p:nvSpPr>
        <p:spPr bwMode="auto">
          <a:xfrm>
            <a:off x="838200" y="838200"/>
            <a:ext cx="7543800" cy="51816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smtClean="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Why </a:t>
            </a: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did America</a:t>
            </a:r>
          </a:p>
          <a:p>
            <a:pPr algn="ctr" fontAlgn="base">
              <a:spcBef>
                <a:spcPct val="0"/>
              </a:spcBef>
              <a:spcAft>
                <a:spcPct val="0"/>
              </a:spcAft>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join the imperialist</a:t>
            </a:r>
          </a:p>
          <a:p>
            <a:pPr algn="ctr" fontAlgn="base">
              <a:spcBef>
                <a:spcPct val="0"/>
              </a:spcBef>
              <a:spcAft>
                <a:spcPct val="0"/>
              </a:spcAft>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club at the end</a:t>
            </a:r>
          </a:p>
          <a:p>
            <a:pPr algn="ctr" fontAlgn="base">
              <a:spcBef>
                <a:spcPct val="0"/>
              </a:spcBef>
              <a:spcAft>
                <a:spcPct val="0"/>
              </a:spcAft>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 19c?</a:t>
            </a:r>
          </a:p>
        </p:txBody>
      </p:sp>
    </p:spTree>
    <p:extLst>
      <p:ext uri="{BB962C8B-B14F-4D97-AF65-F5344CB8AC3E}">
        <p14:creationId xmlns:p14="http://schemas.microsoft.com/office/powerpoint/2010/main" val="3089261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descr="usaflag1-furling"/>
          <p:cNvSpPr>
            <a:spLocks noChangeArrowheads="1" noChangeShapeType="1" noTextEdit="1"/>
          </p:cNvSpPr>
          <p:nvPr/>
        </p:nvSpPr>
        <p:spPr bwMode="auto">
          <a:xfrm>
            <a:off x="1828800" y="2057400"/>
            <a:ext cx="5334000" cy="2057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Cuba</a:t>
            </a:r>
          </a:p>
        </p:txBody>
      </p:sp>
    </p:spTree>
    <p:extLst>
      <p:ext uri="{BB962C8B-B14F-4D97-AF65-F5344CB8AC3E}">
        <p14:creationId xmlns:p14="http://schemas.microsoft.com/office/powerpoint/2010/main" val="92235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i="1" dirty="0">
                <a:solidFill>
                  <a:srgbClr val="000099"/>
                </a:solidFill>
                <a:effectLst>
                  <a:outerShdw blurRad="38100" dist="38100" dir="2700000" algn="tl">
                    <a:srgbClr val="C0C0C0"/>
                  </a:outerShdw>
                </a:effectLst>
                <a:latin typeface="Comic Sans MS" pitchFamily="66" charset="0"/>
              </a:rPr>
              <a:t>The </a:t>
            </a:r>
            <a:r>
              <a:rPr lang="en-US" sz="4000" b="1" i="1">
                <a:solidFill>
                  <a:srgbClr val="000099"/>
                </a:solidFill>
                <a:effectLst>
                  <a:outerShdw blurRad="38100" dist="38100" dir="2700000" algn="tl">
                    <a:srgbClr val="C0C0C0"/>
                  </a:outerShdw>
                </a:effectLst>
                <a:latin typeface="Comic Sans MS" pitchFamily="66" charset="0"/>
              </a:rPr>
              <a:t>Imperialist Tailor</a:t>
            </a:r>
            <a:endParaRPr lang="en-US" sz="4000" b="1" i="1" dirty="0">
              <a:solidFill>
                <a:srgbClr val="000099"/>
              </a:solidFill>
              <a:effectLst>
                <a:outerShdw blurRad="38100" dist="38100" dir="2700000" algn="tl">
                  <a:srgbClr val="C0C0C0"/>
                </a:outerShdw>
              </a:effectLst>
              <a:latin typeface="Comic Sans MS" pitchFamily="66" charset="0"/>
            </a:endParaRPr>
          </a:p>
        </p:txBody>
      </p:sp>
      <p:pic>
        <p:nvPicPr>
          <p:cNvPr id="26627" name="Picture 3" descr="pol_cartoon-McKinley as Imperialist Taylor-1900-Puc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09800" y="1143000"/>
            <a:ext cx="4716463" cy="5257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85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Spanish Misrule in Cuba</a:t>
            </a:r>
          </a:p>
        </p:txBody>
      </p:sp>
      <p:pic>
        <p:nvPicPr>
          <p:cNvPr id="27651" name="Picture 5" descr="pol_cartoon-Spanish Misrule in Cub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9600" y="1447800"/>
            <a:ext cx="8001000" cy="503713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0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81000" y="152400"/>
            <a:ext cx="8382000" cy="12192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3700" b="1">
                <a:solidFill>
                  <a:srgbClr val="000099"/>
                </a:solidFill>
                <a:effectLst>
                  <a:outerShdw blurRad="38100" dist="38100" dir="2700000" algn="tl">
                    <a:srgbClr val="C0C0C0"/>
                  </a:outerShdw>
                </a:effectLst>
                <a:latin typeface="Comic Sans MS" pitchFamily="66" charset="0"/>
              </a:rPr>
              <a:t>Valeriano Weyler’s </a:t>
            </a:r>
            <a:br>
              <a:rPr lang="en-US" sz="3700" b="1">
                <a:solidFill>
                  <a:srgbClr val="000099"/>
                </a:solidFill>
                <a:effectLst>
                  <a:outerShdw blurRad="38100" dist="38100" dir="2700000" algn="tl">
                    <a:srgbClr val="C0C0C0"/>
                  </a:outerShdw>
                </a:effectLst>
                <a:latin typeface="Comic Sans MS" pitchFamily="66" charset="0"/>
              </a:rPr>
            </a:br>
            <a:r>
              <a:rPr lang="en-US" sz="3700" b="1">
                <a:solidFill>
                  <a:srgbClr val="000099"/>
                </a:solidFill>
                <a:effectLst>
                  <a:outerShdw blurRad="38100" dist="38100" dir="2700000" algn="tl">
                    <a:srgbClr val="C0C0C0"/>
                  </a:outerShdw>
                </a:effectLst>
                <a:latin typeface="Comic Sans MS" pitchFamily="66" charset="0"/>
              </a:rPr>
              <a:t>“Reconcentration” Policy</a:t>
            </a:r>
          </a:p>
        </p:txBody>
      </p:sp>
      <p:pic>
        <p:nvPicPr>
          <p:cNvPr id="113668" name="Picture 4" descr="Weyler policy of reconcentration-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495925" y="1676400"/>
            <a:ext cx="2276475" cy="478155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5" descr="Weyler policy of reconcentration-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322388" y="1981200"/>
            <a:ext cx="3249612" cy="3733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fade">
                                      <p:cBhvr>
                                        <p:cTn id="7" dur="20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dissolve">
                                      <p:cBhvr>
                                        <p:cTn id="12"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“Yellow Journalism” &amp; Jingoism</a:t>
            </a:r>
          </a:p>
        </p:txBody>
      </p:sp>
      <p:pic>
        <p:nvPicPr>
          <p:cNvPr id="29699" name="Picture 4" descr="pulitze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92175" y="1219200"/>
            <a:ext cx="1689100" cy="1981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73733" name="Rectangle 5"/>
          <p:cNvSpPr>
            <a:spLocks noChangeArrowheads="1"/>
          </p:cNvSpPr>
          <p:nvPr/>
        </p:nvSpPr>
        <p:spPr bwMode="auto">
          <a:xfrm>
            <a:off x="457200" y="3200400"/>
            <a:ext cx="2590800" cy="45720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400" b="1">
                <a:solidFill>
                  <a:srgbClr val="E40000"/>
                </a:solidFill>
                <a:latin typeface="Comic Sans MS" pitchFamily="66" charset="0"/>
              </a:rPr>
              <a:t>Joseph Pulitzer</a:t>
            </a:r>
          </a:p>
        </p:txBody>
      </p:sp>
      <p:sp>
        <p:nvSpPr>
          <p:cNvPr id="73734" name="Rectangle 6"/>
          <p:cNvSpPr>
            <a:spLocks noChangeArrowheads="1"/>
          </p:cNvSpPr>
          <p:nvPr/>
        </p:nvSpPr>
        <p:spPr bwMode="auto">
          <a:xfrm>
            <a:off x="152400" y="6172200"/>
            <a:ext cx="4114800" cy="45720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400" b="1">
                <a:solidFill>
                  <a:srgbClr val="E40000"/>
                </a:solidFill>
                <a:latin typeface="Comic Sans MS" pitchFamily="66" charset="0"/>
              </a:rPr>
              <a:t>William Randolph Hearst</a:t>
            </a:r>
          </a:p>
        </p:txBody>
      </p:sp>
      <p:pic>
        <p:nvPicPr>
          <p:cNvPr id="73735" name="Picture 7" descr="hearst_wr"/>
          <p:cNvPicPr>
            <a:picLocks noChangeAspect="1" noChangeArrowheads="1"/>
          </p:cNvPicPr>
          <p:nvPr/>
        </p:nvPicPr>
        <p:blipFill>
          <a:blip r:embed="rId3">
            <a:lum bright="-6000" contrast="6000"/>
          </a:blip>
          <a:srcRect/>
          <a:stretch>
            <a:fillRect/>
          </a:stretch>
        </p:blipFill>
        <p:spPr bwMode="auto">
          <a:xfrm>
            <a:off x="1295400" y="4022725"/>
            <a:ext cx="1692275" cy="2133600"/>
          </a:xfrm>
          <a:prstGeom prst="rect">
            <a:avLst/>
          </a:prstGeom>
          <a:noFill/>
          <a:ln w="9525">
            <a:solidFill>
              <a:srgbClr val="000099"/>
            </a:solidFill>
            <a:miter lim="800000"/>
            <a:headEnd/>
            <a:tailEnd/>
          </a:ln>
          <a:effectLst>
            <a:outerShdw dist="17961" dir="2700000" algn="ctr" rotWithShape="0">
              <a:srgbClr val="808080"/>
            </a:outerShdw>
          </a:effectLst>
        </p:spPr>
      </p:pic>
      <p:pic>
        <p:nvPicPr>
          <p:cNvPr id="29703" name="Picture 8" descr="hearstpulitze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429000" y="1371600"/>
            <a:ext cx="5334000" cy="35258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73737" name="Rectangle 9"/>
          <p:cNvSpPr>
            <a:spLocks noChangeArrowheads="1"/>
          </p:cNvSpPr>
          <p:nvPr/>
        </p:nvSpPr>
        <p:spPr bwMode="auto">
          <a:xfrm>
            <a:off x="3962400" y="5105400"/>
            <a:ext cx="4953000" cy="1187450"/>
          </a:xfrm>
          <a:prstGeom prst="rect">
            <a:avLst/>
          </a:prstGeom>
          <a:noFill/>
          <a:ln w="9525">
            <a:noFill/>
            <a:miter lim="800000"/>
            <a:headEnd/>
            <a:tailEnd/>
          </a:ln>
          <a:effectLst/>
        </p:spPr>
        <p:txBody>
          <a:bodyPr>
            <a:spAutoFit/>
          </a:bodyPr>
          <a:lstStyle/>
          <a:p>
            <a:pPr fontAlgn="base">
              <a:spcBef>
                <a:spcPct val="50000"/>
              </a:spcBef>
              <a:spcAft>
                <a:spcPct val="0"/>
              </a:spcAft>
              <a:buClr>
                <a:srgbClr val="E40000"/>
              </a:buClr>
              <a:buFont typeface="Wingdings" pitchFamily="2" charset="2"/>
              <a:buNone/>
              <a:defRPr/>
            </a:pPr>
            <a:r>
              <a:rPr lang="en-US" sz="2400" b="1">
                <a:solidFill>
                  <a:srgbClr val="000000"/>
                </a:solidFill>
                <a:effectLst>
                  <a:outerShdw blurRad="38100" dist="38100" dir="2700000" algn="tl">
                    <a:srgbClr val="C0C0C0"/>
                  </a:outerShdw>
                </a:effectLst>
                <a:latin typeface="Comic Sans MS" pitchFamily="66" charset="0"/>
              </a:rPr>
              <a:t>Hearst to Frederick Remington:</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     </a:t>
            </a:r>
            <a:r>
              <a:rPr lang="en-US" sz="2400" b="1" i="1">
                <a:solidFill>
                  <a:srgbClr val="000000"/>
                </a:solidFill>
                <a:effectLst>
                  <a:outerShdw blurRad="38100" dist="38100" dir="2700000" algn="tl">
                    <a:srgbClr val="C0C0C0"/>
                  </a:outerShdw>
                </a:effectLst>
                <a:latin typeface="Comic Sans MS" pitchFamily="66" charset="0"/>
              </a:rPr>
              <a:t>You furnish the pictures,</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     and I’ll furnish the war!</a:t>
            </a:r>
          </a:p>
        </p:txBody>
      </p:sp>
    </p:spTree>
    <p:extLst>
      <p:ext uri="{BB962C8B-B14F-4D97-AF65-F5344CB8AC3E}">
        <p14:creationId xmlns:p14="http://schemas.microsoft.com/office/powerpoint/2010/main" val="1765127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81000" y="4572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De Lôme Letter</a:t>
            </a:r>
          </a:p>
        </p:txBody>
      </p:sp>
      <p:pic>
        <p:nvPicPr>
          <p:cNvPr id="30723" name="Picture 5" descr="Du Puy de Lom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 y="1600200"/>
            <a:ext cx="3640138" cy="43434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39270" name="Rectangle 6"/>
          <p:cNvSpPr>
            <a:spLocks noChangeArrowheads="1"/>
          </p:cNvSpPr>
          <p:nvPr/>
        </p:nvSpPr>
        <p:spPr bwMode="auto">
          <a:xfrm>
            <a:off x="4114800" y="1524000"/>
            <a:ext cx="4572000" cy="4656138"/>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3"/>
              </a:buBlip>
              <a:defRPr/>
            </a:pPr>
            <a:r>
              <a:rPr lang="en-US" sz="2400" b="1">
                <a:solidFill>
                  <a:srgbClr val="000000"/>
                </a:solidFill>
                <a:effectLst>
                  <a:outerShdw blurRad="38100" dist="38100" dir="2700000" algn="tl">
                    <a:srgbClr val="C0C0C0"/>
                  </a:outerShdw>
                </a:effectLst>
                <a:latin typeface="Comic Sans MS" pitchFamily="66" charset="0"/>
              </a:rPr>
              <a:t>Dupuy de Lôme, Spanish</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Ambassador to the U.S.</a:t>
            </a:r>
          </a:p>
          <a:p>
            <a:pPr marL="398463" indent="-398463" fontAlgn="base">
              <a:spcBef>
                <a:spcPct val="50000"/>
              </a:spcBef>
              <a:spcAft>
                <a:spcPct val="0"/>
              </a:spcAft>
              <a:buClr>
                <a:srgbClr val="E40000"/>
              </a:buClr>
              <a:buSzPct val="110000"/>
              <a:buFont typeface="Wingdings" pitchFamily="2" charset="2"/>
              <a:buBlip>
                <a:blip r:embed="rId3"/>
              </a:buBlip>
              <a:defRPr/>
            </a:pPr>
            <a:r>
              <a:rPr lang="en-US" sz="2400" b="1">
                <a:solidFill>
                  <a:srgbClr val="000000"/>
                </a:solidFill>
                <a:effectLst>
                  <a:outerShdw blurRad="38100" dist="38100" dir="2700000" algn="tl">
                    <a:srgbClr val="C0C0C0"/>
                  </a:outerShdw>
                </a:effectLst>
                <a:latin typeface="Comic Sans MS" pitchFamily="66" charset="0"/>
              </a:rPr>
              <a:t>Criticized President</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McKinley as </a:t>
            </a:r>
            <a:r>
              <a:rPr lang="en-US" sz="2400" b="1" i="1">
                <a:solidFill>
                  <a:srgbClr val="000000"/>
                </a:solidFill>
                <a:effectLst>
                  <a:outerShdw blurRad="38100" dist="38100" dir="2700000" algn="tl">
                    <a:srgbClr val="C0C0C0"/>
                  </a:outerShdw>
                </a:effectLst>
                <a:latin typeface="Comic Sans MS" pitchFamily="66" charset="0"/>
              </a:rPr>
              <a:t>weak and a</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bidder for the admiration</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of the crowd, besides</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being a would-be politician</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who tries to leave a door</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open behind himself while</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keeping on good terms</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with the jingoes of his</a:t>
            </a:r>
            <a:br>
              <a:rPr lang="en-US" sz="2400" b="1" i="1">
                <a:solidFill>
                  <a:srgbClr val="000000"/>
                </a:solidFill>
                <a:effectLst>
                  <a:outerShdw blurRad="38100" dist="38100" dir="2700000" algn="tl">
                    <a:srgbClr val="C0C0C0"/>
                  </a:outerShdw>
                </a:effectLst>
                <a:latin typeface="Comic Sans MS" pitchFamily="66" charset="0"/>
              </a:rPr>
            </a:br>
            <a:r>
              <a:rPr lang="en-US" sz="2400" b="1" i="1">
                <a:solidFill>
                  <a:srgbClr val="000000"/>
                </a:solidFill>
                <a:effectLst>
                  <a:outerShdw blurRad="38100" dist="38100" dir="2700000" algn="tl">
                    <a:srgbClr val="C0C0C0"/>
                  </a:outerShdw>
                </a:effectLst>
                <a:latin typeface="Comic Sans MS" pitchFamily="66" charset="0"/>
              </a:rPr>
              <a:t>party.</a:t>
            </a:r>
          </a:p>
        </p:txBody>
      </p:sp>
    </p:spTree>
    <p:extLst>
      <p:ext uri="{BB962C8B-B14F-4D97-AF65-F5344CB8AC3E}">
        <p14:creationId xmlns:p14="http://schemas.microsoft.com/office/powerpoint/2010/main" val="3283999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39270">
                                            <p:txEl>
                                              <p:pRg st="1" end="1"/>
                                            </p:txEl>
                                          </p:spTgt>
                                        </p:tgtEl>
                                        <p:attrNameLst>
                                          <p:attrName>style.visibility</p:attrName>
                                        </p:attrNameLst>
                                      </p:cBhvr>
                                      <p:to>
                                        <p:strVal val="visible"/>
                                      </p:to>
                                    </p:set>
                                    <p:animEffect transition="in" filter="wipe(up)">
                                      <p:cBhvr>
                                        <p:cTn id="11" dur="5000"/>
                                        <p:tgtEl>
                                          <p:spTgt spid="139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Rockwell" pitchFamily="18" charset="0"/>
              </a:rPr>
              <a:t>Theodore Roosevelt</a:t>
            </a:r>
          </a:p>
        </p:txBody>
      </p:sp>
      <p:sp>
        <p:nvSpPr>
          <p:cNvPr id="146436" name="Rectangle 4"/>
          <p:cNvSpPr>
            <a:spLocks noChangeArrowheads="1"/>
          </p:cNvSpPr>
          <p:nvPr/>
        </p:nvSpPr>
        <p:spPr bwMode="auto">
          <a:xfrm>
            <a:off x="457200" y="1303338"/>
            <a:ext cx="3886200" cy="5021262"/>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2"/>
              </a:buBlip>
              <a:defRPr/>
            </a:pPr>
            <a:r>
              <a:rPr lang="en-US" sz="2400" b="1">
                <a:solidFill>
                  <a:srgbClr val="000000"/>
                </a:solidFill>
                <a:effectLst>
                  <a:outerShdw blurRad="38100" dist="38100" dir="2700000" algn="tl">
                    <a:srgbClr val="C0C0C0"/>
                  </a:outerShdw>
                </a:effectLst>
                <a:latin typeface="Comic Sans MS" pitchFamily="66" charset="0"/>
              </a:rPr>
              <a:t>Assistant Secretary of the Navy in the McKinley administration.</a:t>
            </a:r>
          </a:p>
          <a:p>
            <a:pPr marL="398463" indent="-398463" fontAlgn="base">
              <a:spcBef>
                <a:spcPct val="50000"/>
              </a:spcBef>
              <a:spcAft>
                <a:spcPct val="0"/>
              </a:spcAft>
              <a:buClr>
                <a:srgbClr val="E40000"/>
              </a:buClr>
              <a:buSzPct val="110000"/>
              <a:buFont typeface="Wingdings" pitchFamily="2" charset="2"/>
              <a:buBlip>
                <a:blip r:embed="rId2"/>
              </a:buBlip>
              <a:defRPr/>
            </a:pPr>
            <a:r>
              <a:rPr lang="en-US" sz="2400" b="1">
                <a:solidFill>
                  <a:srgbClr val="000000"/>
                </a:solidFill>
                <a:effectLst>
                  <a:outerShdw blurRad="38100" dist="38100" dir="2700000" algn="tl">
                    <a:srgbClr val="C0C0C0"/>
                  </a:outerShdw>
                </a:effectLst>
                <a:latin typeface="Comic Sans MS" pitchFamily="66" charset="0"/>
              </a:rPr>
              <a:t>Imperialist and American nationalist.</a:t>
            </a:r>
          </a:p>
          <a:p>
            <a:pPr marL="398463" indent="-398463" fontAlgn="base">
              <a:spcBef>
                <a:spcPct val="50000"/>
              </a:spcBef>
              <a:spcAft>
                <a:spcPct val="0"/>
              </a:spcAft>
              <a:buClr>
                <a:srgbClr val="E40000"/>
              </a:buClr>
              <a:buSzPct val="110000"/>
              <a:buFont typeface="Wingdings" pitchFamily="2" charset="2"/>
              <a:buBlip>
                <a:blip r:embed="rId2"/>
              </a:buBlip>
              <a:defRPr/>
            </a:pPr>
            <a:r>
              <a:rPr lang="en-US" sz="2400" b="1">
                <a:solidFill>
                  <a:srgbClr val="000000"/>
                </a:solidFill>
                <a:effectLst>
                  <a:outerShdw blurRad="38100" dist="38100" dir="2700000" algn="tl">
                    <a:srgbClr val="C0C0C0"/>
                  </a:outerShdw>
                </a:effectLst>
                <a:latin typeface="Comic Sans MS" pitchFamily="66" charset="0"/>
              </a:rPr>
              <a:t>Criticized President</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McKinley as </a:t>
            </a:r>
            <a:r>
              <a:rPr lang="en-US" sz="2400" b="1" i="1">
                <a:solidFill>
                  <a:srgbClr val="E40000"/>
                </a:solidFill>
                <a:effectLst>
                  <a:outerShdw blurRad="38100" dist="38100" dir="2700000" algn="tl">
                    <a:srgbClr val="C0C0C0"/>
                  </a:outerShdw>
                </a:effectLst>
                <a:latin typeface="Comic Sans MS" pitchFamily="66" charset="0"/>
              </a:rPr>
              <a:t>having the backbone of a chocolate éclair!</a:t>
            </a:r>
          </a:p>
          <a:p>
            <a:pPr marL="398463" indent="-398463" fontAlgn="base">
              <a:spcBef>
                <a:spcPct val="50000"/>
              </a:spcBef>
              <a:spcAft>
                <a:spcPct val="0"/>
              </a:spcAft>
              <a:buClr>
                <a:srgbClr val="E40000"/>
              </a:buClr>
              <a:buSzPct val="110000"/>
              <a:buFont typeface="Wingdings" pitchFamily="2" charset="2"/>
              <a:buBlip>
                <a:blip r:embed="rId2"/>
              </a:buBlip>
              <a:defRPr/>
            </a:pPr>
            <a:r>
              <a:rPr lang="en-US" sz="2400" b="1">
                <a:solidFill>
                  <a:srgbClr val="000000"/>
                </a:solidFill>
                <a:effectLst>
                  <a:outerShdw blurRad="38100" dist="38100" dir="2700000" algn="tl">
                    <a:srgbClr val="C0C0C0"/>
                  </a:outerShdw>
                </a:effectLst>
                <a:latin typeface="Comic Sans MS" pitchFamily="66" charset="0"/>
              </a:rPr>
              <a:t>Resigns his position to fight in Cuba.</a:t>
            </a:r>
          </a:p>
        </p:txBody>
      </p:sp>
      <p:pic>
        <p:nvPicPr>
          <p:cNvPr id="31748" name="Picture 5" descr="Teddy as Naval Undersecretar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648200" y="1219200"/>
            <a:ext cx="4041775" cy="5257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35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64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64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172200" y="565150"/>
            <a:ext cx="2667000" cy="21018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The </a:t>
            </a:r>
            <a:br>
              <a:rPr lang="en-US" sz="4400" b="1">
                <a:solidFill>
                  <a:srgbClr val="000099"/>
                </a:solidFill>
                <a:effectLst>
                  <a:outerShdw blurRad="38100" dist="38100" dir="2700000" algn="tl">
                    <a:srgbClr val="C0C0C0"/>
                  </a:outerShdw>
                </a:effectLst>
                <a:latin typeface="Comic Sans MS" pitchFamily="66" charset="0"/>
              </a:rPr>
            </a:br>
            <a:r>
              <a:rPr lang="en-US" sz="4400" b="1">
                <a:solidFill>
                  <a:srgbClr val="000099"/>
                </a:solidFill>
                <a:effectLst>
                  <a:outerShdw blurRad="38100" dist="38100" dir="2700000" algn="tl">
                    <a:srgbClr val="C0C0C0"/>
                  </a:outerShdw>
                </a:effectLst>
                <a:latin typeface="Comic Sans MS" pitchFamily="66" charset="0"/>
              </a:rPr>
              <a:t>“Rough Riders”</a:t>
            </a:r>
          </a:p>
        </p:txBody>
      </p:sp>
      <p:pic>
        <p:nvPicPr>
          <p:cNvPr id="32771" name="Picture 5" descr="Rough Rider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7200" y="569913"/>
            <a:ext cx="5181600" cy="3621087"/>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6" descr="Rough Rider ptg"/>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800600" y="3810000"/>
            <a:ext cx="4038600" cy="26654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70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81000" y="152400"/>
            <a:ext cx="8382000" cy="1431925"/>
          </a:xfrm>
          <a:prstGeom prst="rect">
            <a:avLst/>
          </a:prstGeom>
          <a:noFill/>
          <a:ln w="9525">
            <a:noFill/>
            <a:miter lim="800000"/>
            <a:headEnd/>
            <a:tailEnd/>
          </a:ln>
          <a:effectLst>
            <a:outerShdw dist="35921" dir="2700000" algn="ctr" rotWithShape="0">
              <a:srgbClr val="E40000"/>
            </a:outerShdw>
          </a:effectLst>
        </p:spPr>
        <p:txBody>
          <a:bodyPr>
            <a:spAutoFit/>
          </a:bodyPr>
          <a:lstStyle/>
          <a:p>
            <a:pPr fontAlgn="base">
              <a:spcBef>
                <a:spcPct val="50000"/>
              </a:spcBef>
              <a:spcAft>
                <a:spcPct val="0"/>
              </a:spcAft>
              <a:defRPr/>
            </a:pPr>
            <a:r>
              <a:rPr lang="en-US" sz="4400" b="1" i="1">
                <a:solidFill>
                  <a:srgbClr val="000099"/>
                </a:solidFill>
                <a:effectLst>
                  <a:outerShdw blurRad="38100" dist="38100" dir="2700000" algn="tl">
                    <a:srgbClr val="C0C0C0"/>
                  </a:outerShdw>
                </a:effectLst>
                <a:latin typeface="Comic Sans MS" pitchFamily="66" charset="0"/>
              </a:rPr>
              <a:t>Remember the Maine</a:t>
            </a:r>
            <a:br>
              <a:rPr lang="en-US" sz="4400" b="1" i="1">
                <a:solidFill>
                  <a:srgbClr val="000099"/>
                </a:solidFill>
                <a:effectLst>
                  <a:outerShdw blurRad="38100" dist="38100" dir="2700000" algn="tl">
                    <a:srgbClr val="C0C0C0"/>
                  </a:outerShdw>
                </a:effectLst>
                <a:latin typeface="Comic Sans MS" pitchFamily="66" charset="0"/>
              </a:rPr>
            </a:br>
            <a:r>
              <a:rPr lang="en-US" sz="4400" b="1" i="1">
                <a:solidFill>
                  <a:srgbClr val="000099"/>
                </a:solidFill>
                <a:effectLst>
                  <a:outerShdw blurRad="38100" dist="38100" dir="2700000" algn="tl">
                    <a:srgbClr val="C0C0C0"/>
                  </a:outerShdw>
                </a:effectLst>
                <a:latin typeface="Comic Sans MS" pitchFamily="66" charset="0"/>
              </a:rPr>
              <a:t>and to Hell with Spain!</a:t>
            </a:r>
          </a:p>
        </p:txBody>
      </p:sp>
      <p:pic>
        <p:nvPicPr>
          <p:cNvPr id="101379" name="Picture 3" descr="funeral for Maine victims in Havan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04800" y="3756025"/>
            <a:ext cx="3733800" cy="28019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4"/>
          <p:cNvSpPr>
            <a:spLocks noChangeArrowheads="1"/>
          </p:cNvSpPr>
          <p:nvPr/>
        </p:nvSpPr>
        <p:spPr bwMode="auto">
          <a:xfrm>
            <a:off x="4191000" y="5715000"/>
            <a:ext cx="3505200" cy="946150"/>
          </a:xfrm>
          <a:prstGeom prst="rect">
            <a:avLst/>
          </a:prstGeom>
          <a:noFill/>
          <a:ln w="9525">
            <a:noFill/>
            <a:miter lim="800000"/>
            <a:headEnd/>
            <a:tailEnd/>
          </a:ln>
          <a:effectLst>
            <a:outerShdw dist="17961" dir="2700000" algn="ctr" rotWithShape="0">
              <a:srgbClr val="000064"/>
            </a:outerShdw>
          </a:effectLst>
        </p:spPr>
        <p:txBody>
          <a:bodyPr>
            <a:spAutoFit/>
          </a:bodyPr>
          <a:lstStyle/>
          <a:p>
            <a:pPr fontAlgn="base">
              <a:spcBef>
                <a:spcPct val="50000"/>
              </a:spcBef>
              <a:spcAft>
                <a:spcPct val="0"/>
              </a:spcAft>
              <a:defRPr/>
            </a:pPr>
            <a:r>
              <a:rPr lang="en-US" sz="2800" b="1">
                <a:solidFill>
                  <a:srgbClr val="E40000"/>
                </a:solidFill>
                <a:latin typeface="Comic Sans MS" pitchFamily="66" charset="0"/>
              </a:rPr>
              <a:t>Funeral for </a:t>
            </a:r>
            <a:r>
              <a:rPr lang="en-US" sz="2800" b="1" i="1">
                <a:solidFill>
                  <a:srgbClr val="E40000"/>
                </a:solidFill>
                <a:latin typeface="Comic Sans MS" pitchFamily="66" charset="0"/>
              </a:rPr>
              <a:t>Maine</a:t>
            </a:r>
            <a:r>
              <a:rPr lang="en-US" sz="2800" b="1">
                <a:solidFill>
                  <a:srgbClr val="E40000"/>
                </a:solidFill>
                <a:latin typeface="Comic Sans MS" pitchFamily="66" charset="0"/>
              </a:rPr>
              <a:t> victims in Havana</a:t>
            </a:r>
          </a:p>
        </p:txBody>
      </p:sp>
      <p:pic>
        <p:nvPicPr>
          <p:cNvPr id="33797" name="Picture 5" descr="USS Main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0" y="1676400"/>
            <a:ext cx="3429000" cy="18907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pol_cartoon-Spanish Ap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638800" y="2209800"/>
            <a:ext cx="3203575" cy="3276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descr="Remember the Maine button"/>
          <p:cNvPicPr>
            <a:picLocks noChangeAspect="1" noChangeArrowheads="1"/>
          </p:cNvPicPr>
          <p:nvPr/>
        </p:nvPicPr>
        <p:blipFill>
          <a:blip r:embed="rId5">
            <a:clrChange>
              <a:clrFrom>
                <a:srgbClr val="EFF1F6"/>
              </a:clrFrom>
              <a:clrTo>
                <a:srgbClr val="EFF1F6">
                  <a:alpha val="0"/>
                </a:srgbClr>
              </a:clrTo>
            </a:clrChange>
            <a:extLst>
              <a:ext uri="{28A0092B-C50C-407E-A947-70E740481C1C}">
                <a14:useLocalDpi xmlns:a14="http://schemas.microsoft.com/office/drawing/2010/main" val="0"/>
              </a:ext>
            </a:extLst>
          </a:blip>
          <a:srcRect/>
          <a:stretch>
            <a:fillRect/>
          </a:stretch>
        </p:blipFill>
        <p:spPr bwMode="auto">
          <a:xfrm rot="-249231">
            <a:off x="7162800" y="228600"/>
            <a:ext cx="15875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52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1000"/>
                                        <p:tgtEl>
                                          <p:spTgt spid="1013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80"/>
                                        </p:tgtEl>
                                        <p:attrNameLst>
                                          <p:attrName>style.visibility</p:attrName>
                                        </p:attrNameLst>
                                      </p:cBhvr>
                                      <p:to>
                                        <p:strVal val="visible"/>
                                      </p:to>
                                    </p:set>
                                    <p:animEffect transition="in" filter="fade">
                                      <p:cBhvr>
                                        <p:cTn id="10" dur="1000"/>
                                        <p:tgtEl>
                                          <p:spTgt spid="101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01382"/>
                                        </p:tgtEl>
                                        <p:attrNameLst>
                                          <p:attrName>style.visibility</p:attrName>
                                        </p:attrNameLst>
                                      </p:cBhvr>
                                      <p:to>
                                        <p:strVal val="visible"/>
                                      </p:to>
                                    </p:set>
                                    <p:animEffect transition="in" filter="wedge">
                                      <p:cBhvr>
                                        <p:cTn id="15"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76200" y="304800"/>
            <a:ext cx="89916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3800" b="1">
                <a:solidFill>
                  <a:srgbClr val="000099"/>
                </a:solidFill>
                <a:effectLst>
                  <a:outerShdw blurRad="38100" dist="38100" dir="2700000" algn="tl">
                    <a:srgbClr val="C0C0C0"/>
                  </a:outerShdw>
                </a:effectLst>
                <a:latin typeface="Comic Sans MS" pitchFamily="66" charset="0"/>
              </a:rPr>
              <a:t>The Spanish-American War (1898):</a:t>
            </a:r>
            <a:br>
              <a:rPr lang="en-US" sz="3800" b="1">
                <a:solidFill>
                  <a:srgbClr val="000099"/>
                </a:solidFill>
                <a:effectLst>
                  <a:outerShdw blurRad="38100" dist="38100" dir="2700000" algn="tl">
                    <a:srgbClr val="C0C0C0"/>
                  </a:outerShdw>
                </a:effectLst>
                <a:latin typeface="Comic Sans MS" pitchFamily="66" charset="0"/>
              </a:rPr>
            </a:br>
            <a:r>
              <a:rPr lang="en-US" sz="3800" b="1" i="1">
                <a:solidFill>
                  <a:srgbClr val="000099"/>
                </a:solidFill>
                <a:effectLst>
                  <a:outerShdw blurRad="38100" dist="38100" dir="2700000" algn="tl">
                    <a:srgbClr val="C0C0C0"/>
                  </a:outerShdw>
                </a:effectLst>
                <a:latin typeface="Comic Sans MS" pitchFamily="66" charset="0"/>
              </a:rPr>
              <a:t>“That Splendid Little War”</a:t>
            </a:r>
          </a:p>
        </p:txBody>
      </p:sp>
      <p:pic>
        <p:nvPicPr>
          <p:cNvPr id="36867" name="Picture 3" descr="ch20_03"/>
          <p:cNvPicPr>
            <a:picLocks noChangeAspect="1" noChangeArrowheads="1"/>
          </p:cNvPicPr>
          <p:nvPr/>
        </p:nvPicPr>
        <p:blipFill>
          <a:blip r:embed="rId2">
            <a:lum contrast="6000"/>
            <a:extLst>
              <a:ext uri="{28A0092B-C50C-407E-A947-70E740481C1C}">
                <a14:useLocalDpi xmlns:a14="http://schemas.microsoft.com/office/drawing/2010/main" val="0"/>
              </a:ext>
            </a:extLst>
          </a:blip>
          <a:srcRect l="50867" t="20253"/>
          <a:stretch>
            <a:fillRect/>
          </a:stretch>
        </p:blipFill>
        <p:spPr bwMode="auto">
          <a:xfrm>
            <a:off x="1981200" y="1752600"/>
            <a:ext cx="5334000" cy="47434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49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hart-American Foreign Trade - 1870-191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1594" r="1852" b="2969"/>
          <a:stretch>
            <a:fillRect/>
          </a:stretch>
        </p:blipFill>
        <p:spPr bwMode="auto">
          <a:xfrm>
            <a:off x="381000" y="2133600"/>
            <a:ext cx="3289300" cy="36576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5" descr="economic motives for imperialism"/>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5239" t="17461" r="15237" b="31746"/>
          <a:stretch>
            <a:fillRect/>
          </a:stretch>
        </p:blipFill>
        <p:spPr bwMode="auto">
          <a:xfrm>
            <a:off x="3962400" y="2362200"/>
            <a:ext cx="4876800" cy="267176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9702" name="Rectangle 6"/>
          <p:cNvSpPr>
            <a:spLocks noChangeArrowheads="1"/>
          </p:cNvSpPr>
          <p:nvPr/>
        </p:nvSpPr>
        <p:spPr bwMode="auto">
          <a:xfrm>
            <a:off x="3962400" y="5181600"/>
            <a:ext cx="4876800" cy="94615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American Foreign Trade:</a:t>
            </a:r>
            <a:br>
              <a:rPr lang="en-US" sz="2800" b="1">
                <a:solidFill>
                  <a:srgbClr val="E40000"/>
                </a:solidFill>
                <a:latin typeface="Comic Sans MS" pitchFamily="66" charset="0"/>
              </a:rPr>
            </a:br>
            <a:r>
              <a:rPr lang="en-US" sz="2800" b="1">
                <a:solidFill>
                  <a:srgbClr val="E40000"/>
                </a:solidFill>
                <a:latin typeface="Comic Sans MS" pitchFamily="66" charset="0"/>
              </a:rPr>
              <a:t>1870-1914</a:t>
            </a:r>
          </a:p>
        </p:txBody>
      </p:sp>
      <p:sp>
        <p:nvSpPr>
          <p:cNvPr id="29703" name="Text Box 7"/>
          <p:cNvSpPr txBox="1">
            <a:spLocks noChangeArrowheads="1"/>
          </p:cNvSpPr>
          <p:nvPr/>
        </p:nvSpPr>
        <p:spPr bwMode="auto">
          <a:xfrm>
            <a:off x="381000" y="365125"/>
            <a:ext cx="83820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1.  Commercial/Business Interests</a:t>
            </a:r>
          </a:p>
        </p:txBody>
      </p:sp>
    </p:spTree>
    <p:extLst>
      <p:ext uri="{BB962C8B-B14F-4D97-AF65-F5344CB8AC3E}">
        <p14:creationId xmlns:p14="http://schemas.microsoft.com/office/powerpoint/2010/main" val="1350707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Dewey Captures Manila!</a:t>
            </a:r>
          </a:p>
        </p:txBody>
      </p:sp>
      <p:pic>
        <p:nvPicPr>
          <p:cNvPr id="74755" name="Picture 3" descr="newspape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2194" b="3761"/>
          <a:stretch>
            <a:fillRect/>
          </a:stretch>
        </p:blipFill>
        <p:spPr bwMode="auto">
          <a:xfrm>
            <a:off x="3886200" y="1219200"/>
            <a:ext cx="5048250" cy="5257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4" descr="Dewey at Manila"/>
          <p:cNvPicPr>
            <a:picLocks noChangeAspect="1" noChangeArrowheads="1"/>
          </p:cNvPicPr>
          <p:nvPr/>
        </p:nvPicPr>
        <p:blipFill>
          <a:blip r:embed="rId3">
            <a:lum contrast="6000"/>
            <a:extLst>
              <a:ext uri="{28A0092B-C50C-407E-A947-70E740481C1C}">
                <a14:useLocalDpi xmlns:a14="http://schemas.microsoft.com/office/drawing/2010/main" val="0"/>
              </a:ext>
            </a:extLst>
          </a:blip>
          <a:srcRect b="4616"/>
          <a:stretch>
            <a:fillRect/>
          </a:stretch>
        </p:blipFill>
        <p:spPr bwMode="auto">
          <a:xfrm>
            <a:off x="152400" y="1371600"/>
            <a:ext cx="3524250" cy="4724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1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8600" y="196850"/>
            <a:ext cx="87630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3800" b="1">
                <a:solidFill>
                  <a:srgbClr val="000099"/>
                </a:solidFill>
                <a:effectLst>
                  <a:outerShdw blurRad="38100" dist="38100" dir="2700000" algn="tl">
                    <a:srgbClr val="C0C0C0"/>
                  </a:outerShdw>
                </a:effectLst>
                <a:latin typeface="Comic Sans MS" pitchFamily="66" charset="0"/>
              </a:rPr>
              <a:t>The Spanish-American War (1898):</a:t>
            </a:r>
            <a:br>
              <a:rPr lang="en-US" sz="3800" b="1">
                <a:solidFill>
                  <a:srgbClr val="000099"/>
                </a:solidFill>
                <a:effectLst>
                  <a:outerShdw blurRad="38100" dist="38100" dir="2700000" algn="tl">
                    <a:srgbClr val="C0C0C0"/>
                  </a:outerShdw>
                </a:effectLst>
                <a:latin typeface="Comic Sans MS" pitchFamily="66" charset="0"/>
              </a:rPr>
            </a:br>
            <a:r>
              <a:rPr lang="en-US" sz="3800" b="1" i="1">
                <a:solidFill>
                  <a:srgbClr val="000099"/>
                </a:solidFill>
                <a:effectLst>
                  <a:outerShdw blurRad="38100" dist="38100" dir="2700000" algn="tl">
                    <a:srgbClr val="C0C0C0"/>
                  </a:outerShdw>
                </a:effectLst>
                <a:latin typeface="Comic Sans MS" pitchFamily="66" charset="0"/>
              </a:rPr>
              <a:t>“That Splendid Little War”</a:t>
            </a:r>
          </a:p>
        </p:txBody>
      </p:sp>
      <p:pic>
        <p:nvPicPr>
          <p:cNvPr id="34819" name="Picture 3" descr="ch20_03"/>
          <p:cNvPicPr>
            <a:picLocks noChangeAspect="1" noChangeArrowheads="1"/>
          </p:cNvPicPr>
          <p:nvPr/>
        </p:nvPicPr>
        <p:blipFill>
          <a:blip r:embed="rId2">
            <a:lum contrast="6000"/>
            <a:extLst>
              <a:ext uri="{28A0092B-C50C-407E-A947-70E740481C1C}">
                <a14:useLocalDpi xmlns:a14="http://schemas.microsoft.com/office/drawing/2010/main" val="0"/>
              </a:ext>
            </a:extLst>
          </a:blip>
          <a:srcRect t="20253" r="50058"/>
          <a:stretch>
            <a:fillRect/>
          </a:stretch>
        </p:blipFill>
        <p:spPr bwMode="auto">
          <a:xfrm>
            <a:off x="2209800" y="1724025"/>
            <a:ext cx="4648200" cy="40671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71685" name="Rectangle 5"/>
          <p:cNvSpPr>
            <a:spLocks noChangeArrowheads="1"/>
          </p:cNvSpPr>
          <p:nvPr/>
        </p:nvSpPr>
        <p:spPr bwMode="auto">
          <a:xfrm>
            <a:off x="1295400" y="5943600"/>
            <a:ext cx="6705600" cy="519113"/>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How prepared was the US for war?</a:t>
            </a:r>
          </a:p>
        </p:txBody>
      </p:sp>
    </p:spTree>
    <p:extLst>
      <p:ext uri="{BB962C8B-B14F-4D97-AF65-F5344CB8AC3E}">
        <p14:creationId xmlns:p14="http://schemas.microsoft.com/office/powerpoint/2010/main" val="4138465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wipe(left)">
                                      <p:cBhvr>
                                        <p:cTn id="7" dur="20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81000" y="4572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The Treaty of Paris:  1898</a:t>
            </a:r>
          </a:p>
        </p:txBody>
      </p:sp>
      <p:pic>
        <p:nvPicPr>
          <p:cNvPr id="43011" name="Picture 4" descr="paris-treaty"/>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953000" y="3314700"/>
            <a:ext cx="3733800" cy="2781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41317" name="Rectangle 5"/>
          <p:cNvSpPr>
            <a:spLocks noChangeArrowheads="1"/>
          </p:cNvSpPr>
          <p:nvPr/>
        </p:nvSpPr>
        <p:spPr bwMode="auto">
          <a:xfrm>
            <a:off x="457200" y="1828800"/>
            <a:ext cx="8305800" cy="4151313"/>
          </a:xfrm>
          <a:prstGeom prst="rect">
            <a:avLst/>
          </a:prstGeom>
          <a:noFill/>
          <a:ln w="9525">
            <a:noFill/>
            <a:miter lim="800000"/>
            <a:headEnd/>
            <a:tailEnd/>
          </a:ln>
          <a:effectLst/>
        </p:spPr>
        <p:txBody>
          <a:bodyPr>
            <a:spAutoFit/>
          </a:bodyPr>
          <a:lstStyle/>
          <a:p>
            <a:pPr marL="457200" indent="-457200" fontAlgn="base">
              <a:spcBef>
                <a:spcPct val="50000"/>
              </a:spcBef>
              <a:spcAft>
                <a:spcPct val="0"/>
              </a:spcAft>
              <a:buClr>
                <a:srgbClr val="E40000"/>
              </a:buClr>
              <a:buSzPct val="110000"/>
              <a:buFont typeface="Wingdings" pitchFamily="2" charset="2"/>
              <a:buBlip>
                <a:blip r:embed="rId3"/>
              </a:buBlip>
              <a:defRPr/>
            </a:pPr>
            <a:r>
              <a:rPr lang="en-US" sz="2800" b="1">
                <a:solidFill>
                  <a:srgbClr val="000000"/>
                </a:solidFill>
                <a:effectLst>
                  <a:outerShdw blurRad="38100" dist="38100" dir="2700000" algn="tl">
                    <a:srgbClr val="C0C0C0"/>
                  </a:outerShdw>
                </a:effectLst>
                <a:latin typeface="Comic Sans MS" pitchFamily="66" charset="0"/>
              </a:rPr>
              <a:t>Cuba was freed from Spanish rule.</a:t>
            </a:r>
          </a:p>
          <a:p>
            <a:pPr marL="457200" indent="-457200" fontAlgn="base">
              <a:spcBef>
                <a:spcPct val="50000"/>
              </a:spcBef>
              <a:spcAft>
                <a:spcPct val="0"/>
              </a:spcAft>
              <a:buClr>
                <a:srgbClr val="E40000"/>
              </a:buClr>
              <a:buSzPct val="110000"/>
              <a:buFont typeface="Wingdings" pitchFamily="2" charset="2"/>
              <a:buBlip>
                <a:blip r:embed="rId3"/>
              </a:buBlip>
              <a:defRPr/>
            </a:pPr>
            <a:r>
              <a:rPr lang="en-US" sz="2800" b="1">
                <a:solidFill>
                  <a:srgbClr val="000000"/>
                </a:solidFill>
                <a:effectLst>
                  <a:outerShdw blurRad="38100" dist="38100" dir="2700000" algn="tl">
                    <a:srgbClr val="C0C0C0"/>
                  </a:outerShdw>
                </a:effectLst>
                <a:latin typeface="Comic Sans MS" pitchFamily="66" charset="0"/>
              </a:rPr>
              <a:t>Spain gave up Puerto Rico and the island of</a:t>
            </a:r>
            <a:br>
              <a:rPr lang="en-US" sz="2800" b="1">
                <a:solidFill>
                  <a:srgbClr val="000000"/>
                </a:solidFill>
                <a:effectLst>
                  <a:outerShdw blurRad="38100" dist="38100" dir="2700000" algn="tl">
                    <a:srgbClr val="C0C0C0"/>
                  </a:outerShdw>
                </a:effectLst>
                <a:latin typeface="Comic Sans MS" pitchFamily="66" charset="0"/>
              </a:rPr>
            </a:br>
            <a:r>
              <a:rPr lang="en-US" sz="2800" b="1">
                <a:solidFill>
                  <a:srgbClr val="000000"/>
                </a:solidFill>
                <a:effectLst>
                  <a:outerShdw blurRad="38100" dist="38100" dir="2700000" algn="tl">
                    <a:srgbClr val="C0C0C0"/>
                  </a:outerShdw>
                </a:effectLst>
                <a:latin typeface="Comic Sans MS" pitchFamily="66" charset="0"/>
              </a:rPr>
              <a:t>Guam.</a:t>
            </a:r>
          </a:p>
          <a:p>
            <a:pPr marL="457200" indent="-457200" fontAlgn="base">
              <a:spcBef>
                <a:spcPct val="50000"/>
              </a:spcBef>
              <a:spcAft>
                <a:spcPct val="0"/>
              </a:spcAft>
              <a:buClr>
                <a:srgbClr val="E40000"/>
              </a:buClr>
              <a:buSzPct val="110000"/>
              <a:buFont typeface="Wingdings" pitchFamily="2" charset="2"/>
              <a:buBlip>
                <a:blip r:embed="rId3"/>
              </a:buBlip>
              <a:defRPr/>
            </a:pPr>
            <a:r>
              <a:rPr lang="en-US" sz="2800" b="1">
                <a:solidFill>
                  <a:srgbClr val="000000"/>
                </a:solidFill>
                <a:effectLst>
                  <a:outerShdw blurRad="38100" dist="38100" dir="2700000" algn="tl">
                    <a:srgbClr val="C0C0C0"/>
                  </a:outerShdw>
                </a:effectLst>
                <a:latin typeface="Comic Sans MS" pitchFamily="66" charset="0"/>
              </a:rPr>
              <a:t>The U. S. paid Spain</a:t>
            </a:r>
            <a:br>
              <a:rPr lang="en-US" sz="2800" b="1">
                <a:solidFill>
                  <a:srgbClr val="000000"/>
                </a:solidFill>
                <a:effectLst>
                  <a:outerShdw blurRad="38100" dist="38100" dir="2700000" algn="tl">
                    <a:srgbClr val="C0C0C0"/>
                  </a:outerShdw>
                </a:effectLst>
                <a:latin typeface="Comic Sans MS" pitchFamily="66" charset="0"/>
              </a:rPr>
            </a:br>
            <a:r>
              <a:rPr lang="en-US" sz="2800" b="1">
                <a:solidFill>
                  <a:srgbClr val="000000"/>
                </a:solidFill>
                <a:effectLst>
                  <a:outerShdw blurRad="38100" dist="38100" dir="2700000" algn="tl">
                    <a:srgbClr val="C0C0C0"/>
                  </a:outerShdw>
                </a:effectLst>
                <a:latin typeface="Comic Sans MS" pitchFamily="66" charset="0"/>
              </a:rPr>
              <a:t>$20 mil. for the</a:t>
            </a:r>
            <a:br>
              <a:rPr lang="en-US" sz="2800" b="1">
                <a:solidFill>
                  <a:srgbClr val="000000"/>
                </a:solidFill>
                <a:effectLst>
                  <a:outerShdw blurRad="38100" dist="38100" dir="2700000" algn="tl">
                    <a:srgbClr val="C0C0C0"/>
                  </a:outerShdw>
                </a:effectLst>
                <a:latin typeface="Comic Sans MS" pitchFamily="66" charset="0"/>
              </a:rPr>
            </a:br>
            <a:r>
              <a:rPr lang="en-US" sz="2800" b="1">
                <a:solidFill>
                  <a:srgbClr val="000000"/>
                </a:solidFill>
                <a:effectLst>
                  <a:outerShdw blurRad="38100" dist="38100" dir="2700000" algn="tl">
                    <a:srgbClr val="C0C0C0"/>
                  </a:outerShdw>
                </a:effectLst>
                <a:latin typeface="Comic Sans MS" pitchFamily="66" charset="0"/>
              </a:rPr>
              <a:t>Philippines.</a:t>
            </a:r>
          </a:p>
          <a:p>
            <a:pPr marL="457200" indent="-457200" fontAlgn="base">
              <a:spcBef>
                <a:spcPct val="50000"/>
              </a:spcBef>
              <a:spcAft>
                <a:spcPct val="0"/>
              </a:spcAft>
              <a:buClr>
                <a:srgbClr val="E40000"/>
              </a:buClr>
              <a:buSzPct val="110000"/>
              <a:buFont typeface="Wingdings" pitchFamily="2" charset="2"/>
              <a:buBlip>
                <a:blip r:embed="rId3"/>
              </a:buBlip>
              <a:defRPr/>
            </a:pPr>
            <a:r>
              <a:rPr lang="en-US" sz="2800" b="1">
                <a:solidFill>
                  <a:srgbClr val="000000"/>
                </a:solidFill>
                <a:effectLst>
                  <a:outerShdw blurRad="38100" dist="38100" dir="2700000" algn="tl">
                    <a:srgbClr val="C0C0C0"/>
                  </a:outerShdw>
                </a:effectLst>
                <a:latin typeface="Comic Sans MS" pitchFamily="66" charset="0"/>
              </a:rPr>
              <a:t>The U. S. becomes</a:t>
            </a:r>
            <a:br>
              <a:rPr lang="en-US" sz="2800" b="1">
                <a:solidFill>
                  <a:srgbClr val="000000"/>
                </a:solidFill>
                <a:effectLst>
                  <a:outerShdw blurRad="38100" dist="38100" dir="2700000" algn="tl">
                    <a:srgbClr val="C0C0C0"/>
                  </a:outerShdw>
                </a:effectLst>
                <a:latin typeface="Comic Sans MS" pitchFamily="66" charset="0"/>
              </a:rPr>
            </a:br>
            <a:r>
              <a:rPr lang="en-US" sz="2800" b="1">
                <a:solidFill>
                  <a:srgbClr val="000000"/>
                </a:solidFill>
                <a:effectLst>
                  <a:outerShdw blurRad="38100" dist="38100" dir="2700000" algn="tl">
                    <a:srgbClr val="C0C0C0"/>
                  </a:outerShdw>
                </a:effectLst>
                <a:latin typeface="Comic Sans MS" pitchFamily="66" charset="0"/>
              </a:rPr>
              <a:t>an imperial power!</a:t>
            </a:r>
          </a:p>
        </p:txBody>
      </p:sp>
    </p:spTree>
    <p:extLst>
      <p:ext uri="{BB962C8B-B14F-4D97-AF65-F5344CB8AC3E}">
        <p14:creationId xmlns:p14="http://schemas.microsoft.com/office/powerpoint/2010/main" val="397114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13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4" name="Rectangle 6"/>
          <p:cNvSpPr>
            <a:spLocks noChangeArrowheads="1"/>
          </p:cNvSpPr>
          <p:nvPr/>
        </p:nvSpPr>
        <p:spPr bwMode="auto">
          <a:xfrm>
            <a:off x="381000" y="990600"/>
            <a:ext cx="8610600" cy="5610225"/>
          </a:xfrm>
          <a:prstGeom prst="rect">
            <a:avLst/>
          </a:prstGeom>
          <a:noFill/>
          <a:ln w="9525">
            <a:noFill/>
            <a:miter lim="800000"/>
            <a:headEnd/>
            <a:tailEnd/>
          </a:ln>
          <a:effectLst/>
        </p:spPr>
        <p:txBody>
          <a:bodyPr>
            <a:spAutoFit/>
          </a:bodyPr>
          <a:lstStyle/>
          <a:p>
            <a:pPr marL="457200" indent="-457200" fontAlgn="base">
              <a:spcBef>
                <a:spcPct val="50000"/>
              </a:spcBef>
              <a:spcAft>
                <a:spcPct val="0"/>
              </a:spcAft>
              <a:buClr>
                <a:srgbClr val="E40000"/>
              </a:buClr>
              <a:buFont typeface="Wingdings" pitchFamily="2" charset="2"/>
              <a:buNone/>
              <a:defRPr/>
            </a:pPr>
            <a:r>
              <a:rPr lang="en-US" sz="2300" b="1">
                <a:solidFill>
                  <a:srgbClr val="E40000"/>
                </a:solidFill>
                <a:effectLst>
                  <a:outerShdw blurRad="38100" dist="38100" dir="2700000" algn="tl">
                    <a:srgbClr val="C0C0C0"/>
                  </a:outerShdw>
                </a:effectLst>
                <a:latin typeface="Comic Sans MS" pitchFamily="66" charset="0"/>
              </a:rPr>
              <a:t>Teller Amendment </a:t>
            </a:r>
            <a:r>
              <a:rPr lang="en-US" sz="2300" b="1">
                <a:solidFill>
                  <a:srgbClr val="000000"/>
                </a:solidFill>
                <a:effectLst>
                  <a:outerShdw blurRad="38100" dist="38100" dir="2700000" algn="tl">
                    <a:srgbClr val="C0C0C0"/>
                  </a:outerShdw>
                </a:effectLst>
                <a:latin typeface="Comic Sans MS" pitchFamily="66" charset="0"/>
              </a:rPr>
              <a:t>(1898)</a:t>
            </a:r>
            <a:br>
              <a:rPr lang="en-US" sz="2300" b="1">
                <a:solidFill>
                  <a:srgbClr val="000000"/>
                </a:solidFill>
                <a:effectLst>
                  <a:outerShdw blurRad="38100" dist="38100" dir="2700000" algn="tl">
                    <a:srgbClr val="C0C0C0"/>
                  </a:outerShdw>
                </a:effectLst>
                <a:latin typeface="Comic Sans MS" pitchFamily="66" charset="0"/>
              </a:rPr>
            </a:br>
            <a:r>
              <a:rPr lang="en-US" sz="2300" b="1">
                <a:solidFill>
                  <a:srgbClr val="000000"/>
                </a:solidFill>
                <a:effectLst>
                  <a:outerShdw blurRad="38100" dist="38100" dir="2700000" algn="tl">
                    <a:srgbClr val="C0C0C0"/>
                  </a:outerShdw>
                </a:effectLst>
                <a:latin typeface="Comic Sans MS" pitchFamily="66" charset="0"/>
              </a:rPr>
              <a:t/>
            </a:r>
            <a:br>
              <a:rPr lang="en-US" sz="2300" b="1">
                <a:solidFill>
                  <a:srgbClr val="000000"/>
                </a:solidFill>
                <a:effectLst>
                  <a:outerShdw blurRad="38100" dist="38100" dir="2700000" algn="tl">
                    <a:srgbClr val="C0C0C0"/>
                  </a:outerShdw>
                </a:effectLst>
                <a:latin typeface="Comic Sans MS" pitchFamily="66" charset="0"/>
              </a:rPr>
            </a:br>
            <a:r>
              <a:rPr lang="en-US" sz="2300" b="1">
                <a:solidFill>
                  <a:srgbClr val="000000"/>
                </a:solidFill>
                <a:effectLst>
                  <a:outerShdw blurRad="38100" dist="38100" dir="2700000" algn="tl">
                    <a:srgbClr val="C0C0C0"/>
                  </a:outerShdw>
                </a:effectLst>
                <a:latin typeface="Comic Sans MS" pitchFamily="66" charset="0"/>
              </a:rPr>
              <a:t/>
            </a:r>
            <a:br>
              <a:rPr lang="en-US" sz="2300" b="1">
                <a:solidFill>
                  <a:srgbClr val="000000"/>
                </a:solidFill>
                <a:effectLst>
                  <a:outerShdw blurRad="38100" dist="38100" dir="2700000" algn="tl">
                    <a:srgbClr val="C0C0C0"/>
                  </a:outerShdw>
                </a:effectLst>
                <a:latin typeface="Comic Sans MS" pitchFamily="66" charset="0"/>
              </a:rPr>
            </a:br>
            <a:r>
              <a:rPr lang="en-US" sz="2300" b="1">
                <a:solidFill>
                  <a:srgbClr val="000000"/>
                </a:solidFill>
                <a:effectLst>
                  <a:outerShdw blurRad="38100" dist="38100" dir="2700000" algn="tl">
                    <a:srgbClr val="C0C0C0"/>
                  </a:outerShdw>
                </a:effectLst>
                <a:latin typeface="Comic Sans MS" pitchFamily="66" charset="0"/>
              </a:rPr>
              <a:t/>
            </a:r>
            <a:br>
              <a:rPr lang="en-US" sz="2300" b="1">
                <a:solidFill>
                  <a:srgbClr val="000000"/>
                </a:solidFill>
                <a:effectLst>
                  <a:outerShdw blurRad="38100" dist="38100" dir="2700000" algn="tl">
                    <a:srgbClr val="C0C0C0"/>
                  </a:outerShdw>
                </a:effectLst>
                <a:latin typeface="Comic Sans MS" pitchFamily="66" charset="0"/>
              </a:rPr>
            </a:br>
            <a:r>
              <a:rPr lang="en-US" sz="2300" b="1">
                <a:solidFill>
                  <a:srgbClr val="000000"/>
                </a:solidFill>
                <a:effectLst>
                  <a:outerShdw blurRad="38100" dist="38100" dir="2700000" algn="tl">
                    <a:srgbClr val="C0C0C0"/>
                  </a:outerShdw>
                </a:effectLst>
                <a:latin typeface="Comic Sans MS" pitchFamily="66" charset="0"/>
              </a:rPr>
              <a:t/>
            </a:r>
            <a:br>
              <a:rPr lang="en-US" sz="2300" b="1">
                <a:solidFill>
                  <a:srgbClr val="000000"/>
                </a:solidFill>
                <a:effectLst>
                  <a:outerShdw blurRad="38100" dist="38100" dir="2700000" algn="tl">
                    <a:srgbClr val="C0C0C0"/>
                  </a:outerShdw>
                </a:effectLst>
                <a:latin typeface="Comic Sans MS" pitchFamily="66" charset="0"/>
              </a:rPr>
            </a:br>
            <a:endParaRPr lang="en-US" sz="2300" b="1">
              <a:solidFill>
                <a:srgbClr val="000000"/>
              </a:solidFill>
              <a:effectLst>
                <a:outerShdw blurRad="38100" dist="38100" dir="2700000" algn="tl">
                  <a:srgbClr val="C0C0C0"/>
                </a:outerShdw>
              </a:effectLst>
              <a:latin typeface="Comic Sans MS" pitchFamily="66" charset="0"/>
            </a:endParaRPr>
          </a:p>
          <a:p>
            <a:pPr marL="457200" indent="-457200" fontAlgn="base">
              <a:spcBef>
                <a:spcPct val="50000"/>
              </a:spcBef>
              <a:spcAft>
                <a:spcPct val="0"/>
              </a:spcAft>
              <a:buClr>
                <a:srgbClr val="E40000"/>
              </a:buClr>
              <a:buFont typeface="Wingdings" pitchFamily="2" charset="2"/>
              <a:buNone/>
              <a:defRPr/>
            </a:pPr>
            <a:r>
              <a:rPr lang="en-US" sz="2300" b="1">
                <a:solidFill>
                  <a:srgbClr val="E40000"/>
                </a:solidFill>
                <a:effectLst>
                  <a:outerShdw blurRad="38100" dist="38100" dir="2700000" algn="tl">
                    <a:srgbClr val="C0C0C0"/>
                  </a:outerShdw>
                </a:effectLst>
                <a:latin typeface="Comic Sans MS" pitchFamily="66" charset="0"/>
              </a:rPr>
              <a:t>Platt Amendment</a:t>
            </a:r>
            <a:r>
              <a:rPr lang="en-US" sz="2300" b="1">
                <a:solidFill>
                  <a:srgbClr val="000000"/>
                </a:solidFill>
                <a:effectLst>
                  <a:outerShdw blurRad="38100" dist="38100" dir="2700000" algn="tl">
                    <a:srgbClr val="C0C0C0"/>
                  </a:outerShdw>
                </a:effectLst>
                <a:latin typeface="Comic Sans MS" pitchFamily="66" charset="0"/>
              </a:rPr>
              <a:t> (1903)</a:t>
            </a:r>
          </a:p>
          <a:p>
            <a:pPr marL="969963" lvl="1" indent="-398463" fontAlgn="base">
              <a:spcBef>
                <a:spcPct val="50000"/>
              </a:spcBef>
              <a:spcAft>
                <a:spcPct val="0"/>
              </a:spcAft>
              <a:buClr>
                <a:srgbClr val="E40000"/>
              </a:buClr>
              <a:buFont typeface="Wingdings" pitchFamily="2" charset="2"/>
              <a:buAutoNum type="arabicPeriod"/>
              <a:defRPr/>
            </a:pPr>
            <a:r>
              <a:rPr lang="en-US" sz="2100" b="1">
                <a:solidFill>
                  <a:srgbClr val="000000"/>
                </a:solidFill>
                <a:effectLst>
                  <a:outerShdw blurRad="38100" dist="38100" dir="2700000" algn="tl">
                    <a:srgbClr val="C0C0C0"/>
                  </a:outerShdw>
                </a:effectLst>
                <a:latin typeface="Comic Sans MS" pitchFamily="66" charset="0"/>
              </a:rPr>
              <a:t>Cuba was not to enter into any agreements with foreign powers that would endanger its independence.</a:t>
            </a:r>
          </a:p>
          <a:p>
            <a:pPr marL="969963" lvl="1" indent="-398463" fontAlgn="base">
              <a:spcBef>
                <a:spcPct val="50000"/>
              </a:spcBef>
              <a:spcAft>
                <a:spcPct val="0"/>
              </a:spcAft>
              <a:buClr>
                <a:srgbClr val="E40000"/>
              </a:buClr>
              <a:buFont typeface="Wingdings" pitchFamily="2" charset="2"/>
              <a:buAutoNum type="arabicPeriod"/>
              <a:defRPr/>
            </a:pPr>
            <a:r>
              <a:rPr lang="en-US" sz="2100" b="1">
                <a:solidFill>
                  <a:srgbClr val="000000"/>
                </a:solidFill>
                <a:effectLst>
                  <a:outerShdw blurRad="38100" dist="38100" dir="2700000" algn="tl">
                    <a:srgbClr val="C0C0C0"/>
                  </a:outerShdw>
                </a:effectLst>
                <a:latin typeface="Comic Sans MS" pitchFamily="66" charset="0"/>
              </a:rPr>
              <a:t>The U.S. could intervene in Cuban affairs if necessary to  maintain an efficient, independent govt.</a:t>
            </a:r>
          </a:p>
          <a:p>
            <a:pPr marL="969963" lvl="1" indent="-398463" fontAlgn="base">
              <a:spcBef>
                <a:spcPct val="50000"/>
              </a:spcBef>
              <a:spcAft>
                <a:spcPct val="0"/>
              </a:spcAft>
              <a:buClr>
                <a:srgbClr val="E40000"/>
              </a:buClr>
              <a:buFont typeface="Wingdings" pitchFamily="2" charset="2"/>
              <a:buAutoNum type="arabicPeriod"/>
              <a:defRPr/>
            </a:pPr>
            <a:r>
              <a:rPr lang="en-US" sz="2100" b="1">
                <a:solidFill>
                  <a:srgbClr val="000000"/>
                </a:solidFill>
                <a:effectLst>
                  <a:outerShdw blurRad="38100" dist="38100" dir="2700000" algn="tl">
                    <a:srgbClr val="C0C0C0"/>
                  </a:outerShdw>
                </a:effectLst>
                <a:latin typeface="Comic Sans MS" pitchFamily="66" charset="0"/>
              </a:rPr>
              <a:t>Cuba must lease </a:t>
            </a:r>
            <a:r>
              <a:rPr lang="en-US" sz="2100" b="1">
                <a:solidFill>
                  <a:srgbClr val="E40000"/>
                </a:solidFill>
                <a:effectLst>
                  <a:outerShdw blurRad="38100" dist="38100" dir="2700000" algn="tl">
                    <a:srgbClr val="C0C0C0"/>
                  </a:outerShdw>
                </a:effectLst>
                <a:latin typeface="Comic Sans MS" pitchFamily="66" charset="0"/>
              </a:rPr>
              <a:t>Guantanamo Bay</a:t>
            </a:r>
            <a:r>
              <a:rPr lang="en-US" sz="2100" b="1">
                <a:solidFill>
                  <a:srgbClr val="000000"/>
                </a:solidFill>
                <a:effectLst>
                  <a:outerShdw blurRad="38100" dist="38100" dir="2700000" algn="tl">
                    <a:srgbClr val="C0C0C0"/>
                  </a:outerShdw>
                </a:effectLst>
                <a:latin typeface="Comic Sans MS" pitchFamily="66" charset="0"/>
              </a:rPr>
              <a:t> to the U.S. for naval and coaling station.</a:t>
            </a:r>
          </a:p>
          <a:p>
            <a:pPr marL="969963" lvl="1" indent="-398463" fontAlgn="base">
              <a:spcBef>
                <a:spcPct val="50000"/>
              </a:spcBef>
              <a:spcAft>
                <a:spcPct val="0"/>
              </a:spcAft>
              <a:buClr>
                <a:srgbClr val="E40000"/>
              </a:buClr>
              <a:buFont typeface="Wingdings" pitchFamily="2" charset="2"/>
              <a:buAutoNum type="arabicPeriod"/>
              <a:defRPr/>
            </a:pPr>
            <a:r>
              <a:rPr lang="en-US" sz="2100" b="1">
                <a:solidFill>
                  <a:srgbClr val="000000"/>
                </a:solidFill>
                <a:effectLst>
                  <a:outerShdw blurRad="38100" dist="38100" dir="2700000" algn="tl">
                    <a:srgbClr val="C0C0C0"/>
                  </a:outerShdw>
                </a:effectLst>
                <a:latin typeface="Comic Sans MS" pitchFamily="66" charset="0"/>
              </a:rPr>
              <a:t>Cuba must not build up an excessive public debt.</a:t>
            </a:r>
          </a:p>
        </p:txBody>
      </p:sp>
      <p:sp>
        <p:nvSpPr>
          <p:cNvPr id="145410" name="Text Box 2"/>
          <p:cNvSpPr txBox="1">
            <a:spLocks noChangeArrowheads="1"/>
          </p:cNvSpPr>
          <p:nvPr/>
        </p:nvSpPr>
        <p:spPr bwMode="auto">
          <a:xfrm>
            <a:off x="381000" y="1524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200" b="1">
                <a:solidFill>
                  <a:srgbClr val="000099"/>
                </a:solidFill>
                <a:effectLst>
                  <a:outerShdw blurRad="38100" dist="38100" dir="2700000" algn="tl">
                    <a:srgbClr val="C0C0C0"/>
                  </a:outerShdw>
                </a:effectLst>
                <a:latin typeface="Comic Sans MS" pitchFamily="66" charset="0"/>
              </a:rPr>
              <a:t>Cuban Independence?</a:t>
            </a:r>
          </a:p>
        </p:txBody>
      </p:sp>
      <p:pic>
        <p:nvPicPr>
          <p:cNvPr id="145411" name="Picture 3" descr="Cuban freedom fighterd"/>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371600" y="1647825"/>
            <a:ext cx="1981200" cy="14795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45415" name="Rectangle 7"/>
          <p:cNvSpPr>
            <a:spLocks noChangeArrowheads="1"/>
          </p:cNvSpPr>
          <p:nvPr/>
        </p:nvSpPr>
        <p:spPr bwMode="auto">
          <a:xfrm>
            <a:off x="6553200" y="2651125"/>
            <a:ext cx="1828800" cy="701675"/>
          </a:xfrm>
          <a:prstGeom prst="rect">
            <a:avLst/>
          </a:prstGeom>
          <a:noFill/>
          <a:ln w="9525">
            <a:noFill/>
            <a:miter lim="800000"/>
            <a:headEnd/>
            <a:tailEnd/>
          </a:ln>
          <a:effectLst>
            <a:outerShdw dist="17961" dir="2700000" algn="ctr" rotWithShape="0">
              <a:srgbClr val="000064"/>
            </a:outerShdw>
          </a:effectLst>
        </p:spPr>
        <p:txBody>
          <a:bodyPr>
            <a:spAutoFit/>
          </a:bodyPr>
          <a:lstStyle/>
          <a:p>
            <a:pPr fontAlgn="base">
              <a:spcBef>
                <a:spcPct val="50000"/>
              </a:spcBef>
              <a:spcAft>
                <a:spcPct val="0"/>
              </a:spcAft>
              <a:defRPr/>
            </a:pPr>
            <a:r>
              <a:rPr lang="en-US" sz="2000" b="1">
                <a:solidFill>
                  <a:srgbClr val="E40000"/>
                </a:solidFill>
                <a:latin typeface="Comic Sans MS" pitchFamily="66" charset="0"/>
              </a:rPr>
              <a:t>Senator </a:t>
            </a:r>
            <a:br>
              <a:rPr lang="en-US" sz="2000" b="1">
                <a:solidFill>
                  <a:srgbClr val="E40000"/>
                </a:solidFill>
                <a:latin typeface="Comic Sans MS" pitchFamily="66" charset="0"/>
              </a:rPr>
            </a:br>
            <a:r>
              <a:rPr lang="en-US" sz="2000" b="1">
                <a:solidFill>
                  <a:srgbClr val="E40000"/>
                </a:solidFill>
                <a:latin typeface="Comic Sans MS" pitchFamily="66" charset="0"/>
              </a:rPr>
              <a:t>Orville Platt</a:t>
            </a:r>
          </a:p>
        </p:txBody>
      </p:sp>
      <p:pic>
        <p:nvPicPr>
          <p:cNvPr id="145416" name="Picture 8" descr="Senator Orville Plat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257800" y="1905000"/>
            <a:ext cx="1277938" cy="17526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2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5414">
                                            <p:txEl>
                                              <p:pRg st="1" end="1"/>
                                            </p:txEl>
                                          </p:spTgt>
                                        </p:tgtEl>
                                        <p:attrNameLst>
                                          <p:attrName>style.visibility</p:attrName>
                                        </p:attrNameLst>
                                      </p:cBhvr>
                                      <p:to>
                                        <p:strVal val="visible"/>
                                      </p:to>
                                    </p:set>
                                  </p:childTnLst>
                                </p:cTn>
                              </p:par>
                              <p:par>
                                <p:cTn id="13" presetID="5" presetClass="entr" presetSubtype="10" fill="hold" grpId="0" nodeType="withEffect">
                                  <p:stCondLst>
                                    <p:cond delay="0"/>
                                  </p:stCondLst>
                                  <p:childTnLst>
                                    <p:set>
                                      <p:cBhvr>
                                        <p:cTn id="14" dur="1" fill="hold">
                                          <p:stCondLst>
                                            <p:cond delay="0"/>
                                          </p:stCondLst>
                                        </p:cTn>
                                        <p:tgtEl>
                                          <p:spTgt spid="145415"/>
                                        </p:tgtEl>
                                        <p:attrNameLst>
                                          <p:attrName>style.visibility</p:attrName>
                                        </p:attrNameLst>
                                      </p:cBhvr>
                                      <p:to>
                                        <p:strVal val="visible"/>
                                      </p:to>
                                    </p:set>
                                    <p:animEffect transition="in" filter="checkerboard(across)">
                                      <p:cBhvr>
                                        <p:cTn id="15" dur="1000"/>
                                        <p:tgtEl>
                                          <p:spTgt spid="145415"/>
                                        </p:tgtEl>
                                      </p:cBhvr>
                                    </p:animEffect>
                                  </p:childTnLst>
                                </p:cTn>
                              </p:par>
                              <p:par>
                                <p:cTn id="16" presetID="5" presetClass="entr" presetSubtype="10" fill="hold" nodeType="withEffect">
                                  <p:stCondLst>
                                    <p:cond delay="0"/>
                                  </p:stCondLst>
                                  <p:childTnLst>
                                    <p:set>
                                      <p:cBhvr>
                                        <p:cTn id="17" dur="1" fill="hold">
                                          <p:stCondLst>
                                            <p:cond delay="0"/>
                                          </p:stCondLst>
                                        </p:cTn>
                                        <p:tgtEl>
                                          <p:spTgt spid="145416"/>
                                        </p:tgtEl>
                                        <p:attrNameLst>
                                          <p:attrName>style.visibility</p:attrName>
                                        </p:attrNameLst>
                                      </p:cBhvr>
                                      <p:to>
                                        <p:strVal val="visible"/>
                                      </p:to>
                                    </p:set>
                                    <p:animEffect transition="in" filter="checkerboard(across)">
                                      <p:cBhvr>
                                        <p:cTn id="18" dur="1000"/>
                                        <p:tgtEl>
                                          <p:spTgt spid="145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541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5414">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5414">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54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descr="usaflag1-furling"/>
          <p:cNvSpPr>
            <a:spLocks noChangeArrowheads="1" noChangeShapeType="1" noTextEdit="1"/>
          </p:cNvSpPr>
          <p:nvPr/>
        </p:nvSpPr>
        <p:spPr bwMode="auto">
          <a:xfrm>
            <a:off x="1600200" y="1447800"/>
            <a:ext cx="6324600" cy="3581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The</a:t>
            </a:r>
          </a:p>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Philippines</a:t>
            </a:r>
          </a:p>
        </p:txBody>
      </p:sp>
    </p:spTree>
    <p:extLst>
      <p:ext uri="{BB962C8B-B14F-4D97-AF65-F5344CB8AC3E}">
        <p14:creationId xmlns:p14="http://schemas.microsoft.com/office/powerpoint/2010/main" val="818058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i="1">
                <a:solidFill>
                  <a:srgbClr val="000099"/>
                </a:solidFill>
                <a:effectLst>
                  <a:outerShdw blurRad="38100" dist="38100" dir="2700000" algn="tl">
                    <a:srgbClr val="C0C0C0"/>
                  </a:outerShdw>
                </a:effectLst>
                <a:latin typeface="Comic Sans MS" pitchFamily="66" charset="0"/>
              </a:rPr>
              <a:t>Is He To Be a Despot?</a:t>
            </a:r>
          </a:p>
        </p:txBody>
      </p:sp>
      <p:pic>
        <p:nvPicPr>
          <p:cNvPr id="38915" name="Picture 3" descr="PolCartoon-McKinley0IsHeToBe_a_Despot-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l="562" r="2029" b="5176"/>
          <a:stretch>
            <a:fillRect/>
          </a:stretch>
        </p:blipFill>
        <p:spPr bwMode="auto">
          <a:xfrm>
            <a:off x="2286000" y="1219200"/>
            <a:ext cx="4681538" cy="5334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17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2286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Emilio Aguinaldo</a:t>
            </a:r>
          </a:p>
        </p:txBody>
      </p:sp>
      <p:pic>
        <p:nvPicPr>
          <p:cNvPr id="62470" name="Picture 6" descr="aguinaldo_im"/>
          <p:cNvPicPr>
            <a:picLocks noChangeAspect="1" noChangeArrowheads="1"/>
          </p:cNvPicPr>
          <p:nvPr/>
        </p:nvPicPr>
        <p:blipFill>
          <a:blip r:embed="rId2">
            <a:lum contrast="6000"/>
            <a:extLst>
              <a:ext uri="{28A0092B-C50C-407E-A947-70E740481C1C}">
                <a14:useLocalDpi xmlns:a14="http://schemas.microsoft.com/office/drawing/2010/main" val="0"/>
              </a:ext>
            </a:extLst>
          </a:blip>
          <a:srcRect l="2020"/>
          <a:stretch>
            <a:fillRect/>
          </a:stretch>
        </p:blipFill>
        <p:spPr bwMode="auto">
          <a:xfrm>
            <a:off x="381000" y="1524000"/>
            <a:ext cx="3695700" cy="446722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8" descr="Aguinal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2286000" cy="254952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2473" name="Rectangle 9"/>
          <p:cNvSpPr>
            <a:spLocks noChangeArrowheads="1"/>
          </p:cNvSpPr>
          <p:nvPr/>
        </p:nvSpPr>
        <p:spPr bwMode="auto">
          <a:xfrm>
            <a:off x="4267200" y="4191000"/>
            <a:ext cx="4876800" cy="2274888"/>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4"/>
              </a:buBlip>
              <a:defRPr/>
            </a:pPr>
            <a:r>
              <a:rPr lang="en-US" sz="2400" b="1">
                <a:solidFill>
                  <a:srgbClr val="000000"/>
                </a:solidFill>
                <a:effectLst>
                  <a:outerShdw blurRad="38100" dist="38100" dir="2700000" algn="tl">
                    <a:srgbClr val="C0C0C0"/>
                  </a:outerShdw>
                </a:effectLst>
                <a:latin typeface="Comic Sans MS" pitchFamily="66" charset="0"/>
              </a:rPr>
              <a:t>L</a:t>
            </a:r>
            <a:r>
              <a:rPr lang="en-US" sz="2600" b="1">
                <a:solidFill>
                  <a:srgbClr val="000000"/>
                </a:solidFill>
                <a:effectLst>
                  <a:outerShdw blurRad="38100" dist="38100" dir="2700000" algn="tl">
                    <a:srgbClr val="C0C0C0"/>
                  </a:outerShdw>
                </a:effectLst>
                <a:latin typeface="Comic Sans MS" pitchFamily="66" charset="0"/>
              </a:rPr>
              <a:t>eader of the Filipino</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Uprising.</a:t>
            </a:r>
            <a:br>
              <a:rPr lang="en-US" sz="2600" b="1">
                <a:solidFill>
                  <a:srgbClr val="000000"/>
                </a:solidFill>
                <a:effectLst>
                  <a:outerShdw blurRad="38100" dist="38100" dir="2700000" algn="tl">
                    <a:srgbClr val="C0C0C0"/>
                  </a:outerShdw>
                </a:effectLst>
                <a:latin typeface="Comic Sans MS" pitchFamily="66" charset="0"/>
              </a:rPr>
            </a:br>
            <a:endParaRPr lang="en-US" sz="2600" b="1">
              <a:solidFill>
                <a:srgbClr val="000000"/>
              </a:solidFill>
              <a:effectLst>
                <a:outerShdw blurRad="38100" dist="38100" dir="2700000" algn="tl">
                  <a:srgbClr val="C0C0C0"/>
                </a:outerShdw>
              </a:effectLst>
              <a:latin typeface="Comic Sans MS" pitchFamily="66" charset="0"/>
            </a:endParaRPr>
          </a:p>
          <a:p>
            <a:pPr marL="398463" indent="-398463" fontAlgn="base">
              <a:spcBef>
                <a:spcPct val="50000"/>
              </a:spcBef>
              <a:spcAft>
                <a:spcPct val="0"/>
              </a:spcAft>
              <a:buClr>
                <a:srgbClr val="E40000"/>
              </a:buClr>
              <a:buSzPct val="110000"/>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July 4, 1946:</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Philippine independence</a:t>
            </a:r>
          </a:p>
        </p:txBody>
      </p:sp>
      <p:pic>
        <p:nvPicPr>
          <p:cNvPr id="39942" name="Picture 10" descr="Philippines_flag"/>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7239000" y="4800600"/>
            <a:ext cx="1524000" cy="1016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02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228600"/>
            <a:ext cx="91440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3800" b="1">
                <a:solidFill>
                  <a:srgbClr val="000099"/>
                </a:solidFill>
                <a:effectLst>
                  <a:outerShdw blurRad="38100" dist="38100" dir="2700000" algn="tl">
                    <a:srgbClr val="C0C0C0"/>
                  </a:outerShdw>
                </a:effectLst>
                <a:latin typeface="Comic Sans MS" pitchFamily="66" charset="0"/>
              </a:rPr>
              <a:t>William H. Taft, 1st</a:t>
            </a:r>
            <a:br>
              <a:rPr lang="en-US" sz="3800" b="1">
                <a:solidFill>
                  <a:srgbClr val="000099"/>
                </a:solidFill>
                <a:effectLst>
                  <a:outerShdw blurRad="38100" dist="38100" dir="2700000" algn="tl">
                    <a:srgbClr val="C0C0C0"/>
                  </a:outerShdw>
                </a:effectLst>
                <a:latin typeface="Comic Sans MS" pitchFamily="66" charset="0"/>
              </a:rPr>
            </a:br>
            <a:r>
              <a:rPr lang="en-US" sz="3800" b="1">
                <a:solidFill>
                  <a:srgbClr val="000099"/>
                </a:solidFill>
                <a:effectLst>
                  <a:outerShdw blurRad="38100" dist="38100" dir="2700000" algn="tl">
                    <a:srgbClr val="C0C0C0"/>
                  </a:outerShdw>
                </a:effectLst>
                <a:latin typeface="Comic Sans MS" pitchFamily="66" charset="0"/>
              </a:rPr>
              <a:t>Gov.-General of the Philippines</a:t>
            </a:r>
          </a:p>
        </p:txBody>
      </p:sp>
      <p:pic>
        <p:nvPicPr>
          <p:cNvPr id="40963" name="Picture 6" descr="Tafy in Philippine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0" y="3536950"/>
            <a:ext cx="4992688" cy="284797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4" descr="Tafy in Philippines-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7200" y="1752600"/>
            <a:ext cx="3810000" cy="238125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91143" name="Rectangle 7"/>
          <p:cNvSpPr>
            <a:spLocks noChangeArrowheads="1"/>
          </p:cNvSpPr>
          <p:nvPr/>
        </p:nvSpPr>
        <p:spPr bwMode="auto">
          <a:xfrm>
            <a:off x="4191000" y="3048000"/>
            <a:ext cx="3505200" cy="457200"/>
          </a:xfrm>
          <a:prstGeom prst="rect">
            <a:avLst/>
          </a:prstGeom>
          <a:noFill/>
          <a:ln w="9525">
            <a:noFill/>
            <a:miter lim="800000"/>
            <a:headEnd/>
            <a:tailEnd/>
          </a:ln>
          <a:effectLst/>
        </p:spPr>
        <p:txBody>
          <a:bodyPr>
            <a:spAutoFit/>
          </a:bodyPr>
          <a:lstStyle/>
          <a:p>
            <a:pPr fontAlgn="base">
              <a:spcBef>
                <a:spcPct val="50000"/>
              </a:spcBef>
              <a:spcAft>
                <a:spcPct val="0"/>
              </a:spcAft>
              <a:buClr>
                <a:srgbClr val="E40000"/>
              </a:buClr>
              <a:buFont typeface="Wingdings" pitchFamily="2" charset="2"/>
              <a:buNone/>
              <a:defRPr/>
            </a:pPr>
            <a:r>
              <a:rPr lang="en-US" sz="2400" b="1">
                <a:solidFill>
                  <a:srgbClr val="E40000"/>
                </a:solidFill>
                <a:latin typeface="Rockwell" pitchFamily="18" charset="0"/>
              </a:rPr>
              <a:t> </a:t>
            </a:r>
            <a:r>
              <a:rPr lang="en-US" sz="2400" b="1">
                <a:solidFill>
                  <a:srgbClr val="000000"/>
                </a:solidFill>
                <a:effectLst>
                  <a:outerShdw blurRad="38100" dist="38100" dir="2700000" algn="tl">
                    <a:srgbClr val="C0C0C0"/>
                  </a:outerShdw>
                </a:effectLst>
                <a:latin typeface="Rockwell" pitchFamily="18" charset="0"/>
              </a:rPr>
              <a:t>Great administrator.</a:t>
            </a:r>
            <a:endParaRPr lang="en-US" sz="2600" b="1">
              <a:solidFill>
                <a:srgbClr val="000000"/>
              </a:solidFill>
              <a:effectLst>
                <a:outerShdw blurRad="38100" dist="38100" dir="2700000" algn="tl">
                  <a:srgbClr val="C0C0C0"/>
                </a:outerShdw>
              </a:effectLst>
              <a:latin typeface="Rockwell" pitchFamily="18" charset="0"/>
            </a:endParaRPr>
          </a:p>
        </p:txBody>
      </p:sp>
    </p:spTree>
    <p:extLst>
      <p:ext uri="{BB962C8B-B14F-4D97-AF65-F5344CB8AC3E}">
        <p14:creationId xmlns:p14="http://schemas.microsoft.com/office/powerpoint/2010/main" val="4086605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i="1">
                <a:solidFill>
                  <a:srgbClr val="000099"/>
                </a:solidFill>
                <a:effectLst>
                  <a:outerShdw blurRad="38100" dist="38100" dir="2700000" algn="tl">
                    <a:srgbClr val="C0C0C0"/>
                  </a:outerShdw>
                </a:effectLst>
                <a:latin typeface="Comic Sans MS" pitchFamily="66" charset="0"/>
              </a:rPr>
              <a:t>Our “Sphere of Influence”</a:t>
            </a:r>
          </a:p>
        </p:txBody>
      </p:sp>
      <p:pic>
        <p:nvPicPr>
          <p:cNvPr id="41987" name="Picture 3" descr="pol_cartoon-LAmerica-Our Sphere of Influence"/>
          <p:cNvPicPr>
            <a:picLocks noChangeAspect="1" noChangeArrowheads="1"/>
          </p:cNvPicPr>
          <p:nvPr/>
        </p:nvPicPr>
        <p:blipFill>
          <a:blip r:embed="rId2">
            <a:lum contrast="6000"/>
            <a:extLst>
              <a:ext uri="{28A0092B-C50C-407E-A947-70E740481C1C}">
                <a14:useLocalDpi xmlns:a14="http://schemas.microsoft.com/office/drawing/2010/main" val="0"/>
              </a:ext>
            </a:extLst>
          </a:blip>
          <a:srcRect t="1450"/>
          <a:stretch>
            <a:fillRect/>
          </a:stretch>
        </p:blipFill>
        <p:spPr bwMode="auto">
          <a:xfrm>
            <a:off x="2209800" y="1295400"/>
            <a:ext cx="4684713" cy="5181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00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28600" y="152400"/>
            <a:ext cx="8686800" cy="1431925"/>
          </a:xfrm>
          <a:prstGeom prst="rect">
            <a:avLst/>
          </a:prstGeom>
          <a:noFill/>
          <a:ln w="9525">
            <a:noFill/>
            <a:miter lim="800000"/>
            <a:headEnd/>
            <a:tailEnd/>
          </a:ln>
          <a:effectLst>
            <a:outerShdw dist="35921" dir="2700000" algn="ctr" rotWithShape="0">
              <a:srgbClr val="E40000"/>
            </a:outerShdw>
          </a:effectLst>
        </p:spPr>
        <p:txBody>
          <a:bodyPr>
            <a:spAutoFit/>
          </a:bodyPr>
          <a:lstStyle/>
          <a:p>
            <a:pPr algn="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The American Anti-Imperialist        </a:t>
            </a:r>
            <a:br>
              <a:rPr lang="en-US" sz="4400" b="1">
                <a:solidFill>
                  <a:srgbClr val="000099"/>
                </a:solidFill>
                <a:effectLst>
                  <a:outerShdw blurRad="38100" dist="38100" dir="2700000" algn="tl">
                    <a:srgbClr val="C0C0C0"/>
                  </a:outerShdw>
                </a:effectLst>
                <a:latin typeface="Comic Sans MS" pitchFamily="66" charset="0"/>
              </a:rPr>
            </a:br>
            <a:r>
              <a:rPr lang="en-US" sz="4400" b="1">
                <a:solidFill>
                  <a:srgbClr val="000099"/>
                </a:solidFill>
                <a:effectLst>
                  <a:outerShdw blurRad="38100" dist="38100" dir="2700000" algn="tl">
                    <a:srgbClr val="C0C0C0"/>
                  </a:outerShdw>
                </a:effectLst>
                <a:latin typeface="Comic Sans MS" pitchFamily="66" charset="0"/>
              </a:rPr>
              <a:t>                           League</a:t>
            </a:r>
          </a:p>
        </p:txBody>
      </p:sp>
      <p:pic>
        <p:nvPicPr>
          <p:cNvPr id="44035" name="Picture 3" descr="Anti-Imperialist League"/>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87363" y="1143000"/>
            <a:ext cx="3703637" cy="5334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9028" name="Rectangle 4"/>
          <p:cNvSpPr>
            <a:spLocks noChangeArrowheads="1"/>
          </p:cNvSpPr>
          <p:nvPr/>
        </p:nvSpPr>
        <p:spPr bwMode="auto">
          <a:xfrm>
            <a:off x="4572000" y="1981200"/>
            <a:ext cx="4267200" cy="4457700"/>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000000"/>
                </a:solidFill>
                <a:effectLst>
                  <a:outerShdw blurRad="38100" dist="38100" dir="2700000" algn="tl">
                    <a:srgbClr val="C0C0C0"/>
                  </a:outerShdw>
                </a:effectLst>
                <a:latin typeface="Comic Sans MS" pitchFamily="66" charset="0"/>
              </a:rPr>
              <a:t>Founded in 1899.</a:t>
            </a:r>
          </a:p>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000000"/>
                </a:solidFill>
                <a:effectLst>
                  <a:outerShdw blurRad="38100" dist="38100" dir="2700000" algn="tl">
                    <a:srgbClr val="C0C0C0"/>
                  </a:outerShdw>
                </a:effectLst>
                <a:latin typeface="Comic Sans MS" pitchFamily="66" charset="0"/>
              </a:rPr>
              <a:t>Mark Twain, Andrew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Carnegie, William</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James, and William</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Jennings Bryan among</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the leaders.</a:t>
            </a:r>
          </a:p>
          <a:p>
            <a:pPr marL="398463" indent="-398463" fontAlgn="base">
              <a:spcBef>
                <a:spcPct val="50000"/>
              </a:spcBef>
              <a:spcAft>
                <a:spcPct val="0"/>
              </a:spcAft>
              <a:buClr>
                <a:srgbClr val="E40000"/>
              </a:buClr>
              <a:buSzPct val="110000"/>
              <a:buFont typeface="Wingdings" pitchFamily="2" charset="2"/>
              <a:buBlip>
                <a:blip r:embed="rId3"/>
              </a:buBlip>
              <a:defRPr/>
            </a:pPr>
            <a:r>
              <a:rPr lang="en-US" sz="2600" b="1">
                <a:solidFill>
                  <a:srgbClr val="000000"/>
                </a:solidFill>
                <a:effectLst>
                  <a:outerShdw blurRad="38100" dist="38100" dir="2700000" algn="tl">
                    <a:srgbClr val="C0C0C0"/>
                  </a:outerShdw>
                </a:effectLst>
                <a:latin typeface="Comic Sans MS" pitchFamily="66" charset="0"/>
              </a:rPr>
              <a:t>Campaigned against the annexation of the</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Philippines and other</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acts of imperialism.</a:t>
            </a:r>
          </a:p>
        </p:txBody>
      </p:sp>
    </p:spTree>
    <p:extLst>
      <p:ext uri="{BB962C8B-B14F-4D97-AF65-F5344CB8AC3E}">
        <p14:creationId xmlns:p14="http://schemas.microsoft.com/office/powerpoint/2010/main" val="1459712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wipe(left)">
                                      <p:cBhvr>
                                        <p:cTn id="7" dur="500"/>
                                        <p:tgtEl>
                                          <p:spTgt spid="129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9028">
                                            <p:txEl>
                                              <p:pRg st="1" end="1"/>
                                            </p:txEl>
                                          </p:spTgt>
                                        </p:tgtEl>
                                        <p:attrNameLst>
                                          <p:attrName>style.visibility</p:attrName>
                                        </p:attrNameLst>
                                      </p:cBhvr>
                                      <p:to>
                                        <p:strVal val="visible"/>
                                      </p:to>
                                    </p:set>
                                    <p:animEffect transition="in" filter="wipe(left)">
                                      <p:cBhvr>
                                        <p:cTn id="12" dur="500"/>
                                        <p:tgtEl>
                                          <p:spTgt spid="129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9028">
                                            <p:txEl>
                                              <p:pRg st="2" end="2"/>
                                            </p:txEl>
                                          </p:spTgt>
                                        </p:tgtEl>
                                        <p:attrNameLst>
                                          <p:attrName>style.visibility</p:attrName>
                                        </p:attrNameLst>
                                      </p:cBhvr>
                                      <p:to>
                                        <p:strVal val="visible"/>
                                      </p:to>
                                    </p:set>
                                    <p:animEffect transition="in" filter="wipe(left)">
                                      <p:cBhvr>
                                        <p:cTn id="17" dur="500"/>
                                        <p:tgtEl>
                                          <p:spTgt spid="129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2.  Military/Strategic Interests</a:t>
            </a:r>
            <a:endParaRPr lang="en-US" sz="3200" b="1">
              <a:solidFill>
                <a:srgbClr val="000099"/>
              </a:solidFill>
              <a:effectLst>
                <a:outerShdw blurRad="38100" dist="38100" dir="2700000" algn="tl">
                  <a:srgbClr val="C0C0C0"/>
                </a:outerShdw>
              </a:effectLst>
              <a:latin typeface="Comic Sans MS" pitchFamily="66" charset="0"/>
            </a:endParaRPr>
          </a:p>
        </p:txBody>
      </p:sp>
      <p:pic>
        <p:nvPicPr>
          <p:cNvPr id="6147" name="Picture 4" descr="Map-US_Expands_Its_Influence-1850-194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600200" y="100965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304800" y="5791200"/>
            <a:ext cx="8534400" cy="94615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Alfred T. Mahan </a:t>
            </a:r>
            <a:r>
              <a:rPr lang="en-US" sz="2800" b="1">
                <a:solidFill>
                  <a:srgbClr val="E40000"/>
                </a:solidFill>
                <a:latin typeface="Comic Sans MS" pitchFamily="66" charset="0"/>
                <a:sym typeface="Wingdings" pitchFamily="2" charset="2"/>
              </a:rPr>
              <a:t> </a:t>
            </a:r>
            <a:r>
              <a:rPr lang="en-US" sz="2800" b="1" i="1">
                <a:solidFill>
                  <a:srgbClr val="E40000"/>
                </a:solidFill>
                <a:latin typeface="Comic Sans MS" pitchFamily="66" charset="0"/>
                <a:sym typeface="Wingdings" pitchFamily="2" charset="2"/>
              </a:rPr>
              <a:t>The Influence of Sea Power on History:  1660-1783</a:t>
            </a:r>
            <a:endParaRPr lang="en-US" sz="2800" b="1" i="1">
              <a:solidFill>
                <a:srgbClr val="E40000"/>
              </a:solidFill>
              <a:latin typeface="Comic Sans MS" pitchFamily="66" charset="0"/>
            </a:endParaRPr>
          </a:p>
        </p:txBody>
      </p:sp>
    </p:spTree>
    <p:extLst>
      <p:ext uri="{BB962C8B-B14F-4D97-AF65-F5344CB8AC3E}">
        <p14:creationId xmlns:p14="http://schemas.microsoft.com/office/powerpoint/2010/main" val="2865153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 descr="usaflag1-furling"/>
          <p:cNvSpPr>
            <a:spLocks noChangeArrowheads="1" noChangeShapeType="1" noTextEdit="1"/>
          </p:cNvSpPr>
          <p:nvPr/>
        </p:nvSpPr>
        <p:spPr bwMode="auto">
          <a:xfrm>
            <a:off x="2362200" y="1752600"/>
            <a:ext cx="4648200" cy="3276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Puerto</a:t>
            </a:r>
          </a:p>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Rico</a:t>
            </a:r>
          </a:p>
        </p:txBody>
      </p:sp>
    </p:spTree>
    <p:extLst>
      <p:ext uri="{BB962C8B-B14F-4D97-AF65-F5344CB8AC3E}">
        <p14:creationId xmlns:p14="http://schemas.microsoft.com/office/powerpoint/2010/main" val="4164062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81000" y="1524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200" b="1">
                <a:solidFill>
                  <a:srgbClr val="000099"/>
                </a:solidFill>
                <a:effectLst>
                  <a:outerShdw blurRad="38100" dist="38100" dir="2700000" algn="tl">
                    <a:srgbClr val="C0C0C0"/>
                  </a:outerShdw>
                </a:effectLst>
                <a:latin typeface="Comic Sans MS" pitchFamily="66" charset="0"/>
              </a:rPr>
              <a:t>Puerto Rico:  1898</a:t>
            </a:r>
          </a:p>
        </p:txBody>
      </p:sp>
      <p:sp>
        <p:nvSpPr>
          <p:cNvPr id="108548" name="Rectangle 4"/>
          <p:cNvSpPr>
            <a:spLocks noChangeArrowheads="1"/>
          </p:cNvSpPr>
          <p:nvPr/>
        </p:nvSpPr>
        <p:spPr bwMode="auto">
          <a:xfrm>
            <a:off x="381000" y="990600"/>
            <a:ext cx="8458200" cy="5603875"/>
          </a:xfrm>
          <a:prstGeom prst="rect">
            <a:avLst/>
          </a:prstGeom>
          <a:noFill/>
          <a:ln w="9525">
            <a:noFill/>
            <a:miter lim="800000"/>
            <a:headEnd/>
            <a:tailEnd/>
          </a:ln>
          <a:effectLst/>
        </p:spPr>
        <p:txBody>
          <a:bodyPr>
            <a:spAutoFit/>
          </a:bodyPr>
          <a:lstStyle/>
          <a:p>
            <a:pPr marL="457200" indent="-457200" fontAlgn="base">
              <a:spcBef>
                <a:spcPct val="50000"/>
              </a:spcBef>
              <a:spcAft>
                <a:spcPct val="0"/>
              </a:spcAft>
              <a:buClr>
                <a:srgbClr val="E40000"/>
              </a:buClr>
              <a:buSzPct val="110000"/>
              <a:buFont typeface="Wingdings" pitchFamily="2" charset="2"/>
              <a:buBlip>
                <a:blip r:embed="rId2"/>
              </a:buBlip>
              <a:defRPr/>
            </a:pPr>
            <a:r>
              <a:rPr lang="en-US" sz="2800" b="1">
                <a:solidFill>
                  <a:srgbClr val="000000"/>
                </a:solidFill>
                <a:latin typeface="Comic Sans MS" pitchFamily="66" charset="0"/>
              </a:rPr>
              <a:t>1900 - </a:t>
            </a:r>
            <a:r>
              <a:rPr lang="en-US" sz="2800" b="1">
                <a:solidFill>
                  <a:srgbClr val="E40000"/>
                </a:solidFill>
                <a:effectLst>
                  <a:outerShdw blurRad="38100" dist="38100" dir="2700000" algn="tl">
                    <a:srgbClr val="C0C0C0"/>
                  </a:outerShdw>
                </a:effectLst>
                <a:latin typeface="Comic Sans MS" pitchFamily="66" charset="0"/>
              </a:rPr>
              <a:t>Foraker Act</a:t>
            </a:r>
            <a:r>
              <a:rPr lang="en-US" sz="2800" b="1">
                <a:solidFill>
                  <a:srgbClr val="000000"/>
                </a:solidFill>
                <a:effectLst>
                  <a:outerShdw blurRad="38100" dist="38100" dir="2700000" algn="tl">
                    <a:srgbClr val="C0C0C0"/>
                  </a:outerShdw>
                </a:effectLst>
                <a:latin typeface="Comic Sans MS" pitchFamily="66" charset="0"/>
              </a:rPr>
              <a:t>.</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PR became an “unincorporated territory.”</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Citizens of PR, not of the US.</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Import duties on PR goods</a:t>
            </a:r>
            <a:r>
              <a:rPr lang="en-US" sz="2800" b="1">
                <a:solidFill>
                  <a:srgbClr val="000000"/>
                </a:solidFill>
                <a:effectLst>
                  <a:outerShdw blurRad="38100" dist="38100" dir="2700000" algn="tl">
                    <a:srgbClr val="C0C0C0"/>
                  </a:outerShdw>
                </a:effectLst>
                <a:latin typeface="Comic Sans MS" pitchFamily="66" charset="0"/>
              </a:rPr>
              <a:t/>
            </a:r>
            <a:br>
              <a:rPr lang="en-US" sz="2800" b="1">
                <a:solidFill>
                  <a:srgbClr val="000000"/>
                </a:solidFill>
                <a:effectLst>
                  <a:outerShdw blurRad="38100" dist="38100" dir="2700000" algn="tl">
                    <a:srgbClr val="C0C0C0"/>
                  </a:outerShdw>
                </a:effectLst>
                <a:latin typeface="Comic Sans MS" pitchFamily="66" charset="0"/>
              </a:rPr>
            </a:br>
            <a:endParaRPr lang="en-US" sz="2800" b="1">
              <a:solidFill>
                <a:srgbClr val="000000"/>
              </a:solidFill>
              <a:effectLst>
                <a:outerShdw blurRad="38100" dist="38100" dir="2700000" algn="tl">
                  <a:srgbClr val="C0C0C0"/>
                </a:outerShdw>
              </a:effectLst>
              <a:latin typeface="Comic Sans MS" pitchFamily="66" charset="0"/>
            </a:endParaRPr>
          </a:p>
          <a:p>
            <a:pPr marL="457200" indent="-457200" fontAlgn="base">
              <a:spcBef>
                <a:spcPct val="50000"/>
              </a:spcBef>
              <a:spcAft>
                <a:spcPct val="0"/>
              </a:spcAft>
              <a:buClr>
                <a:srgbClr val="E40000"/>
              </a:buClr>
              <a:buSzPct val="110000"/>
              <a:buFont typeface="Wingdings" pitchFamily="2" charset="2"/>
              <a:buBlip>
                <a:blip r:embed="rId2"/>
              </a:buBlip>
              <a:defRPr/>
            </a:pPr>
            <a:r>
              <a:rPr lang="en-US" sz="2800" b="1">
                <a:solidFill>
                  <a:srgbClr val="000000"/>
                </a:solidFill>
                <a:effectLst>
                  <a:outerShdw blurRad="38100" dist="38100" dir="2700000" algn="tl">
                    <a:srgbClr val="C0C0C0"/>
                  </a:outerShdw>
                </a:effectLst>
                <a:latin typeface="Comic Sans MS" pitchFamily="66" charset="0"/>
              </a:rPr>
              <a:t>1901-1903 </a:t>
            </a:r>
            <a:r>
              <a:rPr lang="en-US" sz="2800" b="1">
                <a:solidFill>
                  <a:srgbClr val="000000"/>
                </a:solidFill>
                <a:effectLst>
                  <a:outerShdw blurRad="38100" dist="38100" dir="2700000" algn="tl">
                    <a:srgbClr val="C0C0C0"/>
                  </a:outerShdw>
                </a:effectLst>
                <a:latin typeface="Comic Sans MS" pitchFamily="66" charset="0"/>
                <a:sym typeface="Wingdings" pitchFamily="2" charset="2"/>
              </a:rPr>
              <a:t> </a:t>
            </a:r>
            <a:r>
              <a:rPr lang="en-US" sz="2800" b="1">
                <a:solidFill>
                  <a:srgbClr val="E40000"/>
                </a:solidFill>
                <a:effectLst>
                  <a:outerShdw blurRad="38100" dist="38100" dir="2700000" algn="tl">
                    <a:srgbClr val="C0C0C0"/>
                  </a:outerShdw>
                </a:effectLst>
                <a:latin typeface="Comic Sans MS" pitchFamily="66" charset="0"/>
                <a:sym typeface="Wingdings" pitchFamily="2" charset="2"/>
              </a:rPr>
              <a:t>the </a:t>
            </a:r>
            <a:r>
              <a:rPr lang="en-US" sz="2800" b="1" i="1">
                <a:solidFill>
                  <a:srgbClr val="E40000"/>
                </a:solidFill>
                <a:effectLst>
                  <a:outerShdw blurRad="38100" dist="38100" dir="2700000" algn="tl">
                    <a:srgbClr val="C0C0C0"/>
                  </a:outerShdw>
                </a:effectLst>
                <a:latin typeface="Comic Sans MS" pitchFamily="66" charset="0"/>
                <a:sym typeface="Wingdings" pitchFamily="2" charset="2"/>
              </a:rPr>
              <a:t>Insular Cases</a:t>
            </a:r>
            <a:r>
              <a:rPr lang="en-US" sz="2800" b="1" i="1">
                <a:solidFill>
                  <a:srgbClr val="000000"/>
                </a:solidFill>
                <a:effectLst>
                  <a:outerShdw blurRad="38100" dist="38100" dir="2700000" algn="tl">
                    <a:srgbClr val="C0C0C0"/>
                  </a:outerShdw>
                </a:effectLst>
                <a:latin typeface="Comic Sans MS" pitchFamily="66" charset="0"/>
                <a:sym typeface="Wingdings" pitchFamily="2" charset="2"/>
              </a:rPr>
              <a:t>.</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Constitutional rights were not automatically extended to territorial possessions.</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Congress had the power to decide these rights.</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Import duties laid down by the Foraker Act were legal!</a:t>
            </a:r>
          </a:p>
        </p:txBody>
      </p:sp>
    </p:spTree>
    <p:extLst>
      <p:ext uri="{BB962C8B-B14F-4D97-AF65-F5344CB8AC3E}">
        <p14:creationId xmlns:p14="http://schemas.microsoft.com/office/powerpoint/2010/main" val="304849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854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854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85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81000" y="762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200" b="1">
                <a:solidFill>
                  <a:srgbClr val="000099"/>
                </a:solidFill>
                <a:effectLst>
                  <a:outerShdw blurRad="38100" dist="38100" dir="2700000" algn="tl">
                    <a:srgbClr val="C0C0C0"/>
                  </a:outerShdw>
                </a:effectLst>
                <a:latin typeface="Comic Sans MS" pitchFamily="66" charset="0"/>
              </a:rPr>
              <a:t>Puerto Rico:  1898</a:t>
            </a:r>
          </a:p>
        </p:txBody>
      </p:sp>
      <p:pic>
        <p:nvPicPr>
          <p:cNvPr id="150531" name="Picture 3" descr="pol_cartoon-1898-Puerto Rico"/>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4876800" y="2590800"/>
            <a:ext cx="3810000" cy="32337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50532" name="Rectangle 4"/>
          <p:cNvSpPr>
            <a:spLocks noChangeArrowheads="1"/>
          </p:cNvSpPr>
          <p:nvPr/>
        </p:nvSpPr>
        <p:spPr bwMode="auto">
          <a:xfrm>
            <a:off x="304800" y="914400"/>
            <a:ext cx="8077200" cy="5813425"/>
          </a:xfrm>
          <a:prstGeom prst="rect">
            <a:avLst/>
          </a:prstGeom>
          <a:noFill/>
          <a:ln w="9525">
            <a:noFill/>
            <a:miter lim="800000"/>
            <a:headEnd/>
            <a:tailEnd/>
          </a:ln>
          <a:effectLst/>
        </p:spPr>
        <p:txBody>
          <a:bodyPr>
            <a:spAutoFit/>
          </a:bodyPr>
          <a:lstStyle/>
          <a:p>
            <a:pPr marL="457200" indent="-457200" fontAlgn="base">
              <a:spcBef>
                <a:spcPct val="50000"/>
              </a:spcBef>
              <a:spcAft>
                <a:spcPct val="0"/>
              </a:spcAft>
              <a:buClr>
                <a:srgbClr val="E40000"/>
              </a:buClr>
              <a:buSzPct val="110000"/>
              <a:buFont typeface="Wingdings" pitchFamily="2" charset="2"/>
              <a:buBlip>
                <a:blip r:embed="rId3"/>
              </a:buBlip>
              <a:defRPr/>
            </a:pPr>
            <a:r>
              <a:rPr lang="en-US" sz="2800" b="1">
                <a:solidFill>
                  <a:srgbClr val="000000"/>
                </a:solidFill>
                <a:effectLst>
                  <a:outerShdw blurRad="38100" dist="38100" dir="2700000" algn="tl">
                    <a:srgbClr val="C0C0C0"/>
                  </a:outerShdw>
                </a:effectLst>
                <a:latin typeface="Comic Sans MS" pitchFamily="66" charset="0"/>
                <a:sym typeface="Wingdings" pitchFamily="2" charset="2"/>
              </a:rPr>
              <a:t>1917 – </a:t>
            </a:r>
            <a:r>
              <a:rPr lang="en-US" sz="2800" b="1">
                <a:solidFill>
                  <a:srgbClr val="E40000"/>
                </a:solidFill>
                <a:effectLst>
                  <a:outerShdw blurRad="38100" dist="38100" dir="2700000" algn="tl">
                    <a:srgbClr val="C0C0C0"/>
                  </a:outerShdw>
                </a:effectLst>
                <a:latin typeface="Comic Sans MS" pitchFamily="66" charset="0"/>
                <a:sym typeface="Wingdings" pitchFamily="2" charset="2"/>
              </a:rPr>
              <a:t>Jones Act</a:t>
            </a:r>
            <a:r>
              <a:rPr lang="en-US" sz="2800" b="1">
                <a:solidFill>
                  <a:srgbClr val="000000"/>
                </a:solidFill>
                <a:effectLst>
                  <a:outerShdw blurRad="38100" dist="38100" dir="2700000" algn="tl">
                    <a:srgbClr val="C0C0C0"/>
                  </a:outerShdw>
                </a:effectLst>
                <a:latin typeface="Comic Sans MS" pitchFamily="66" charset="0"/>
                <a:sym typeface="Wingdings" pitchFamily="2" charset="2"/>
              </a:rPr>
              <a:t>.</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Gave full territorial status to PR.</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Removed tariff duties on PR goods coming into the US.</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PRs elected their</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own legislators &amp;</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governor to enforce</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local laws.</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PRs could NOT vote</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in US presidential</a:t>
            </a:r>
            <a:br>
              <a:rPr lang="en-US" sz="2400" b="1">
                <a:solidFill>
                  <a:srgbClr val="000000"/>
                </a:solidFill>
                <a:effectLst>
                  <a:outerShdw blurRad="38100" dist="38100" dir="2700000" algn="tl">
                    <a:srgbClr val="C0C0C0"/>
                  </a:outerShdw>
                </a:effectLst>
                <a:latin typeface="Comic Sans MS" pitchFamily="66" charset="0"/>
              </a:rPr>
            </a:br>
            <a:r>
              <a:rPr lang="en-US" sz="2400" b="1">
                <a:solidFill>
                  <a:srgbClr val="000000"/>
                </a:solidFill>
                <a:effectLst>
                  <a:outerShdw blurRad="38100" dist="38100" dir="2700000" algn="tl">
                    <a:srgbClr val="C0C0C0"/>
                  </a:outerShdw>
                </a:effectLst>
                <a:latin typeface="Comic Sans MS" pitchFamily="66" charset="0"/>
              </a:rPr>
              <a:t>elections.</a:t>
            </a:r>
          </a:p>
          <a:p>
            <a:pPr marL="1081088" lvl="1" indent="-388938" fontAlgn="base">
              <a:spcBef>
                <a:spcPct val="50000"/>
              </a:spcBef>
              <a:spcAft>
                <a:spcPct val="0"/>
              </a:spcAft>
              <a:buClr>
                <a:srgbClr val="E40000"/>
              </a:buClr>
              <a:buSzPct val="120000"/>
              <a:buFont typeface="Wingdings" pitchFamily="2" charset="2"/>
              <a:buChar char="§"/>
              <a:defRPr/>
            </a:pPr>
            <a:r>
              <a:rPr lang="en-US" sz="2400" b="1">
                <a:solidFill>
                  <a:srgbClr val="000000"/>
                </a:solidFill>
                <a:effectLst>
                  <a:outerShdw blurRad="38100" dist="38100" dir="2700000" algn="tl">
                    <a:srgbClr val="C0C0C0"/>
                  </a:outerShdw>
                </a:effectLst>
                <a:latin typeface="Comic Sans MS" pitchFamily="66" charset="0"/>
              </a:rPr>
              <a:t>A resident commissioner was sent to Washington to vote for PR in the House.</a:t>
            </a:r>
          </a:p>
        </p:txBody>
      </p:sp>
    </p:spTree>
    <p:extLst>
      <p:ext uri="{BB962C8B-B14F-4D97-AF65-F5344CB8AC3E}">
        <p14:creationId xmlns:p14="http://schemas.microsoft.com/office/powerpoint/2010/main" val="2016770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0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0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05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053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053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50531"/>
                                        </p:tgtEl>
                                        <p:attrNameLst>
                                          <p:attrName>style.visibility</p:attrName>
                                        </p:attrNameLst>
                                      </p:cBhvr>
                                      <p:to>
                                        <p:strVal val="visible"/>
                                      </p:to>
                                    </p:set>
                                    <p:animEffect transition="in" filter="dissolve">
                                      <p:cBhvr>
                                        <p:cTn id="31" dur="10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descr="usaflag1-furling"/>
          <p:cNvSpPr>
            <a:spLocks noChangeArrowheads="1" noChangeShapeType="1" noTextEdit="1"/>
          </p:cNvSpPr>
          <p:nvPr/>
        </p:nvSpPr>
        <p:spPr bwMode="auto">
          <a:xfrm>
            <a:off x="1600200" y="1905000"/>
            <a:ext cx="6172200" cy="2438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Panama</a:t>
            </a:r>
          </a:p>
        </p:txBody>
      </p:sp>
    </p:spTree>
    <p:extLst>
      <p:ext uri="{BB962C8B-B14F-4D97-AF65-F5344CB8AC3E}">
        <p14:creationId xmlns:p14="http://schemas.microsoft.com/office/powerpoint/2010/main" val="1464152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4038600" y="304800"/>
            <a:ext cx="47244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Panama Canal</a:t>
            </a:r>
          </a:p>
        </p:txBody>
      </p:sp>
      <p:pic>
        <p:nvPicPr>
          <p:cNvPr id="52227" name="Picture 3" descr="map-Panama Canal Design"/>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962400" y="1733550"/>
            <a:ext cx="4926013" cy="45148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descr="TR at the Panama Canal"/>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81000" y="609600"/>
            <a:ext cx="3302000" cy="4318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6981" name="Rectangle 5"/>
          <p:cNvSpPr>
            <a:spLocks noChangeArrowheads="1"/>
          </p:cNvSpPr>
          <p:nvPr/>
        </p:nvSpPr>
        <p:spPr bwMode="auto">
          <a:xfrm>
            <a:off x="152400" y="5181600"/>
            <a:ext cx="3657600" cy="118745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400" b="1">
                <a:solidFill>
                  <a:srgbClr val="E40000"/>
                </a:solidFill>
                <a:latin typeface="Comic Sans MS" pitchFamily="66" charset="0"/>
              </a:rPr>
              <a:t>TR in Panama</a:t>
            </a:r>
            <a:br>
              <a:rPr lang="en-US" sz="2400" b="1">
                <a:solidFill>
                  <a:srgbClr val="E40000"/>
                </a:solidFill>
                <a:latin typeface="Comic Sans MS" pitchFamily="66" charset="0"/>
              </a:rPr>
            </a:br>
            <a:r>
              <a:rPr lang="en-US" sz="2400" b="1">
                <a:solidFill>
                  <a:srgbClr val="E40000"/>
                </a:solidFill>
                <a:latin typeface="Comic Sans MS" pitchFamily="66" charset="0"/>
              </a:rPr>
              <a:t>(Construction begins in 1904)</a:t>
            </a:r>
          </a:p>
        </p:txBody>
      </p:sp>
      <p:sp>
        <p:nvSpPr>
          <p:cNvPr id="126982" name="Oval 6"/>
          <p:cNvSpPr>
            <a:spLocks noChangeArrowheads="1"/>
          </p:cNvSpPr>
          <p:nvPr/>
        </p:nvSpPr>
        <p:spPr bwMode="auto">
          <a:xfrm>
            <a:off x="1447800" y="2209800"/>
            <a:ext cx="1066800" cy="1371600"/>
          </a:xfrm>
          <a:prstGeom prst="ellipse">
            <a:avLst/>
          </a:prstGeom>
          <a:noFill/>
          <a:ln w="38100">
            <a:solidFill>
              <a:srgbClr val="E4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106613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1000"/>
                                        <p:tgtEl>
                                          <p:spTgt spid="12698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6982"/>
                                        </p:tgtEl>
                                        <p:attrNameLst>
                                          <p:attrName>style.visibility</p:attrName>
                                        </p:attrNameLst>
                                      </p:cBhvr>
                                      <p:to>
                                        <p:strVal val="visible"/>
                                      </p:to>
                                    </p:set>
                                    <p:animEffect transition="in" filter="wipe(down)">
                                      <p:cBhvr>
                                        <p:cTn id="11" dur="500"/>
                                        <p:tgtEl>
                                          <p:spTgt spid="1269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6981"/>
                                        </p:tgtEl>
                                        <p:attrNameLst>
                                          <p:attrName>style.visibility</p:attrName>
                                        </p:attrNameLst>
                                      </p:cBhvr>
                                      <p:to>
                                        <p:strVal val="visible"/>
                                      </p:to>
                                    </p:set>
                                    <p:animEffect transition="in" filter="fade">
                                      <p:cBhvr>
                                        <p:cTn id="14" dur="10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P spid="1269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81000" y="152400"/>
            <a:ext cx="84582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The Roosevelt Corollary to the Monroe Doctrine:  1905</a:t>
            </a:r>
          </a:p>
        </p:txBody>
      </p:sp>
      <p:pic>
        <p:nvPicPr>
          <p:cNvPr id="53251" name="Picture 3" descr="pol_cartoon-TR-Roosevelt Corollary to Monroe Doctrine"/>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343400" y="1676400"/>
            <a:ext cx="4365625" cy="4800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8004" name="Rectangle 4"/>
          <p:cNvSpPr>
            <a:spLocks noChangeArrowheads="1"/>
          </p:cNvSpPr>
          <p:nvPr/>
        </p:nvSpPr>
        <p:spPr bwMode="auto">
          <a:xfrm>
            <a:off x="304800" y="1447800"/>
            <a:ext cx="3810000" cy="5116513"/>
          </a:xfrm>
          <a:prstGeom prst="rect">
            <a:avLst/>
          </a:prstGeom>
          <a:noFill/>
          <a:ln w="9525">
            <a:noFill/>
            <a:miter lim="800000"/>
            <a:headEnd/>
            <a:tailEnd/>
          </a:ln>
          <a:effectLst/>
        </p:spPr>
        <p:txBody>
          <a:bodyPr>
            <a:spAutoFit/>
          </a:bodyPr>
          <a:lstStyle/>
          <a:p>
            <a:pPr fontAlgn="base">
              <a:spcBef>
                <a:spcPct val="50000"/>
              </a:spcBef>
              <a:spcAft>
                <a:spcPct val="0"/>
              </a:spcAft>
              <a:buClr>
                <a:srgbClr val="E40000"/>
              </a:buClr>
              <a:buFont typeface="Wingdings" pitchFamily="2" charset="2"/>
              <a:buNone/>
              <a:defRPr/>
            </a:pPr>
            <a:r>
              <a:rPr lang="en-US" sz="2200" b="1" i="1">
                <a:solidFill>
                  <a:srgbClr val="000000"/>
                </a:solidFill>
                <a:effectLst>
                  <a:outerShdw blurRad="38100" dist="38100" dir="2700000" algn="tl">
                    <a:srgbClr val="C0C0C0"/>
                  </a:outerShdw>
                </a:effectLst>
                <a:latin typeface="Comic Sans MS" pitchFamily="66" charset="0"/>
              </a:rPr>
              <a:t>Chronic wrongdoing… may in America, as elsewhere, ultimately require intervention by some civilized nation, and in the Western Hemisphere the adherence of the United States to the Monroe Doctrine may force the United States, however reluctantly, in flagrant cases of such wrongdoing or impotence, to the exercise of an </a:t>
            </a:r>
            <a:r>
              <a:rPr lang="en-US" sz="2200" b="1" i="1" u="sng">
                <a:solidFill>
                  <a:srgbClr val="E40000"/>
                </a:solidFill>
                <a:effectLst>
                  <a:outerShdw blurRad="38100" dist="38100" dir="2700000" algn="tl">
                    <a:srgbClr val="C0C0C0"/>
                  </a:outerShdw>
                </a:effectLst>
                <a:latin typeface="Comic Sans MS" pitchFamily="66" charset="0"/>
              </a:rPr>
              <a:t>international police power</a:t>
            </a:r>
            <a:r>
              <a:rPr lang="en-US" sz="2200" i="1">
                <a:solidFill>
                  <a:srgbClr val="000000"/>
                </a:solidFill>
                <a:latin typeface="Comic Sans MS" pitchFamily="66" charset="0"/>
              </a:rPr>
              <a:t> .</a:t>
            </a:r>
          </a:p>
        </p:txBody>
      </p:sp>
    </p:spTree>
    <p:extLst>
      <p:ext uri="{BB962C8B-B14F-4D97-AF65-F5344CB8AC3E}">
        <p14:creationId xmlns:p14="http://schemas.microsoft.com/office/powerpoint/2010/main" val="698431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128004"/>
                                        </p:tgtEl>
                                        <p:attrNameLst>
                                          <p:attrName>style.visibility</p:attrName>
                                        </p:attrNameLst>
                                      </p:cBhvr>
                                      <p:to>
                                        <p:strVal val="visible"/>
                                      </p:to>
                                    </p:set>
                                    <p:animEffect transition="in" filter="wipe(up)">
                                      <p:cBhvr>
                                        <p:cTn id="7" dur="20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81000" y="228600"/>
            <a:ext cx="8382000" cy="143192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i="1">
                <a:solidFill>
                  <a:srgbClr val="000099"/>
                </a:solidFill>
                <a:effectLst>
                  <a:outerShdw blurRad="38100" dist="38100" dir="2700000" algn="tl">
                    <a:srgbClr val="C0C0C0"/>
                  </a:outerShdw>
                </a:effectLst>
                <a:latin typeface="Comic Sans MS" pitchFamily="66" charset="0"/>
              </a:rPr>
              <a:t>Speak Softly,</a:t>
            </a:r>
            <a:br>
              <a:rPr lang="en-US" sz="4400" b="1" i="1">
                <a:solidFill>
                  <a:srgbClr val="000099"/>
                </a:solidFill>
                <a:effectLst>
                  <a:outerShdw blurRad="38100" dist="38100" dir="2700000" algn="tl">
                    <a:srgbClr val="C0C0C0"/>
                  </a:outerShdw>
                </a:effectLst>
                <a:latin typeface="Comic Sans MS" pitchFamily="66" charset="0"/>
              </a:rPr>
            </a:br>
            <a:r>
              <a:rPr lang="en-US" sz="4400" b="1" i="1">
                <a:solidFill>
                  <a:srgbClr val="000099"/>
                </a:solidFill>
                <a:effectLst>
                  <a:outerShdw blurRad="38100" dist="38100" dir="2700000" algn="tl">
                    <a:srgbClr val="C0C0C0"/>
                  </a:outerShdw>
                </a:effectLst>
                <a:latin typeface="Comic Sans MS" pitchFamily="66" charset="0"/>
              </a:rPr>
              <a:t>But Carry a Big Stick!</a:t>
            </a:r>
          </a:p>
        </p:txBody>
      </p:sp>
      <p:pic>
        <p:nvPicPr>
          <p:cNvPr id="54275" name="Picture 3" descr="pol_cartoon-Big Stic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676400" y="1838325"/>
            <a:ext cx="5943600" cy="46386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60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descr="usaflag1-furling"/>
          <p:cNvSpPr>
            <a:spLocks noChangeArrowheads="1" noChangeShapeType="1" noTextEdit="1"/>
          </p:cNvSpPr>
          <p:nvPr/>
        </p:nvSpPr>
        <p:spPr bwMode="auto">
          <a:xfrm>
            <a:off x="1828800" y="2057400"/>
            <a:ext cx="5334000" cy="2057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China</a:t>
            </a:r>
          </a:p>
        </p:txBody>
      </p:sp>
    </p:spTree>
    <p:extLst>
      <p:ext uri="{BB962C8B-B14F-4D97-AF65-F5344CB8AC3E}">
        <p14:creationId xmlns:p14="http://schemas.microsoft.com/office/powerpoint/2010/main" val="27837249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52400"/>
            <a:ext cx="8610600" cy="143192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Stereotypes of the Chinese                              Immigrant</a:t>
            </a:r>
          </a:p>
        </p:txBody>
      </p:sp>
      <p:pic>
        <p:nvPicPr>
          <p:cNvPr id="56323" name="Picture 6" descr="pol_cartoon-The Chinese contained"/>
          <p:cNvPicPr>
            <a:picLocks noChangeAspect="1" noChangeArrowheads="1"/>
          </p:cNvPicPr>
          <p:nvPr/>
        </p:nvPicPr>
        <p:blipFill>
          <a:blip r:embed="rId2">
            <a:lum contrast="6000"/>
            <a:extLst>
              <a:ext uri="{28A0092B-C50C-407E-A947-70E740481C1C}">
                <a14:useLocalDpi xmlns:a14="http://schemas.microsoft.com/office/drawing/2010/main" val="0"/>
              </a:ext>
            </a:extLst>
          </a:blip>
          <a:srcRect l="18889" t="12593" r="12222" b="17778"/>
          <a:stretch>
            <a:fillRect/>
          </a:stretch>
        </p:blipFill>
        <p:spPr bwMode="auto">
          <a:xfrm>
            <a:off x="304800" y="1890713"/>
            <a:ext cx="4038600" cy="30622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5" descr="pol_cartoon-chinese exclusion fence"/>
          <p:cNvPicPr>
            <a:picLocks noChangeAspect="1" noChangeArrowheads="1"/>
          </p:cNvPicPr>
          <p:nvPr/>
        </p:nvPicPr>
        <p:blipFill>
          <a:blip r:embed="rId3">
            <a:lum contrast="6000"/>
            <a:extLst>
              <a:ext uri="{28A0092B-C50C-407E-A947-70E740481C1C}">
                <a14:useLocalDpi xmlns:a14="http://schemas.microsoft.com/office/drawing/2010/main" val="0"/>
              </a:ext>
            </a:extLst>
          </a:blip>
          <a:srcRect l="16667" t="13333" r="13333" b="20000"/>
          <a:stretch>
            <a:fillRect/>
          </a:stretch>
        </p:blipFill>
        <p:spPr bwMode="auto">
          <a:xfrm>
            <a:off x="4572000" y="2895600"/>
            <a:ext cx="4343400" cy="31019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4519" name="Rectangle 7"/>
          <p:cNvSpPr>
            <a:spLocks noChangeArrowheads="1"/>
          </p:cNvSpPr>
          <p:nvPr/>
        </p:nvSpPr>
        <p:spPr bwMode="auto">
          <a:xfrm>
            <a:off x="685800" y="5103813"/>
            <a:ext cx="3657600" cy="1373187"/>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Oriental [Chinese] Exclusion Act, 1887</a:t>
            </a:r>
          </a:p>
        </p:txBody>
      </p:sp>
    </p:spTree>
    <p:extLst>
      <p:ext uri="{BB962C8B-B14F-4D97-AF65-F5344CB8AC3E}">
        <p14:creationId xmlns:p14="http://schemas.microsoft.com/office/powerpoint/2010/main" val="1900427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1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The Boxer Rebellion:  1900</a:t>
            </a:r>
          </a:p>
        </p:txBody>
      </p:sp>
      <p:pic>
        <p:nvPicPr>
          <p:cNvPr id="45059" name="Picture 3" descr="pol_cartoon-McKinley in China-190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0" y="1219200"/>
            <a:ext cx="3643313"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ptg-Boxer Rebell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85800" y="1066800"/>
            <a:ext cx="2971800" cy="216376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5" descr="boxe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838200" y="3505200"/>
            <a:ext cx="2274888" cy="3124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5062" name="Rectangle 6"/>
          <p:cNvSpPr>
            <a:spLocks noChangeArrowheads="1"/>
          </p:cNvSpPr>
          <p:nvPr/>
        </p:nvSpPr>
        <p:spPr bwMode="auto">
          <a:xfrm>
            <a:off x="3505200" y="5472113"/>
            <a:ext cx="5334000" cy="1004887"/>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5"/>
              </a:buBlip>
              <a:defRPr/>
            </a:pPr>
            <a:r>
              <a:rPr lang="en-US" sz="2400" b="1">
                <a:solidFill>
                  <a:srgbClr val="000000"/>
                </a:solidFill>
                <a:effectLst>
                  <a:outerShdw blurRad="38100" dist="38100" dir="2700000" algn="tl">
                    <a:srgbClr val="C0C0C0"/>
                  </a:outerShdw>
                </a:effectLst>
                <a:latin typeface="Comic Sans MS" pitchFamily="66" charset="0"/>
              </a:rPr>
              <a:t>The Peaceful Harmonious Fists.</a:t>
            </a:r>
          </a:p>
          <a:p>
            <a:pPr marL="398463" indent="-398463" fontAlgn="base">
              <a:spcBef>
                <a:spcPct val="50000"/>
              </a:spcBef>
              <a:spcAft>
                <a:spcPct val="0"/>
              </a:spcAft>
              <a:buClr>
                <a:srgbClr val="E40000"/>
              </a:buClr>
              <a:buSzPct val="110000"/>
              <a:buFont typeface="Wingdings" pitchFamily="2" charset="2"/>
              <a:buBlip>
                <a:blip r:embed="rId5"/>
              </a:buBlip>
              <a:defRPr/>
            </a:pPr>
            <a:r>
              <a:rPr lang="en-US" sz="2400" b="1">
                <a:solidFill>
                  <a:srgbClr val="000000"/>
                </a:solidFill>
                <a:effectLst>
                  <a:outerShdw blurRad="38100" dist="38100" dir="2700000" algn="tl">
                    <a:srgbClr val="C0C0C0"/>
                  </a:outerShdw>
                </a:effectLst>
                <a:latin typeface="Comic Sans MS" pitchFamily="66" charset="0"/>
              </a:rPr>
              <a:t>“55 Days at Peking.”</a:t>
            </a:r>
          </a:p>
        </p:txBody>
      </p:sp>
    </p:spTree>
    <p:extLst>
      <p:ext uri="{BB962C8B-B14F-4D97-AF65-F5344CB8AC3E}">
        <p14:creationId xmlns:p14="http://schemas.microsoft.com/office/powerpoint/2010/main" val="791671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5062"/>
                                        </p:tgtEl>
                                        <p:attrNameLst>
                                          <p:attrName>style.visibility</p:attrName>
                                        </p:attrNameLst>
                                      </p:cBhvr>
                                      <p:to>
                                        <p:strVal val="visible"/>
                                      </p:to>
                                    </p:set>
                                    <p:animEffect transition="in" filter="fade">
                                      <p:cBhvr>
                                        <p:cTn id="10" dur="1000"/>
                                        <p:tgtEl>
                                          <p:spTgt spid="450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3.  Social Darwinist Thinking</a:t>
            </a:r>
          </a:p>
        </p:txBody>
      </p:sp>
      <p:pic>
        <p:nvPicPr>
          <p:cNvPr id="7171" name="Picture 3" descr="hierarchy of race"/>
          <p:cNvPicPr>
            <a:picLocks noChangeAspect="1" noChangeArrowheads="1"/>
          </p:cNvPicPr>
          <p:nvPr/>
        </p:nvPicPr>
        <p:blipFill>
          <a:blip r:embed="rId2">
            <a:lum contrast="12000"/>
            <a:extLst>
              <a:ext uri="{28A0092B-C50C-407E-A947-70E740481C1C}">
                <a14:useLocalDpi xmlns:a14="http://schemas.microsoft.com/office/drawing/2010/main" val="0"/>
              </a:ext>
            </a:extLst>
          </a:blip>
          <a:srcRect l="4762" t="22540" r="50476" b="16508"/>
          <a:stretch>
            <a:fillRect/>
          </a:stretch>
        </p:blipFill>
        <p:spPr bwMode="auto">
          <a:xfrm>
            <a:off x="304800" y="1447800"/>
            <a:ext cx="3805238" cy="3886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4" descr="White Man's Burden-1"/>
          <p:cNvPicPr>
            <a:picLocks noChangeAspect="1" noChangeArrowheads="1"/>
          </p:cNvPicPr>
          <p:nvPr/>
        </p:nvPicPr>
        <p:blipFill>
          <a:blip r:embed="rId3">
            <a:lum contrast="6000"/>
            <a:extLst>
              <a:ext uri="{28A0092B-C50C-407E-A947-70E740481C1C}">
                <a14:useLocalDpi xmlns:a14="http://schemas.microsoft.com/office/drawing/2010/main" val="0"/>
              </a:ext>
            </a:extLst>
          </a:blip>
          <a:srcRect l="7777" t="11852" r="4445" b="14075"/>
          <a:stretch>
            <a:fillRect/>
          </a:stretch>
        </p:blipFill>
        <p:spPr bwMode="auto">
          <a:xfrm>
            <a:off x="4419600" y="1905000"/>
            <a:ext cx="4495800" cy="2844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3493" name="Rectangle 5"/>
          <p:cNvSpPr>
            <a:spLocks noChangeArrowheads="1"/>
          </p:cNvSpPr>
          <p:nvPr/>
        </p:nvSpPr>
        <p:spPr bwMode="auto">
          <a:xfrm>
            <a:off x="4876800" y="4953000"/>
            <a:ext cx="3657600" cy="94615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The White Man’s</a:t>
            </a:r>
            <a:br>
              <a:rPr lang="en-US" sz="2800" b="1">
                <a:solidFill>
                  <a:srgbClr val="E40000"/>
                </a:solidFill>
                <a:latin typeface="Comic Sans MS" pitchFamily="66" charset="0"/>
              </a:rPr>
            </a:br>
            <a:r>
              <a:rPr lang="en-US" sz="2800" b="1">
                <a:solidFill>
                  <a:srgbClr val="E40000"/>
                </a:solidFill>
                <a:latin typeface="Comic Sans MS" pitchFamily="66" charset="0"/>
              </a:rPr>
              <a:t>Burden</a:t>
            </a:r>
          </a:p>
        </p:txBody>
      </p:sp>
      <p:sp>
        <p:nvSpPr>
          <p:cNvPr id="63494" name="Rectangle 6"/>
          <p:cNvSpPr>
            <a:spLocks noChangeArrowheads="1"/>
          </p:cNvSpPr>
          <p:nvPr/>
        </p:nvSpPr>
        <p:spPr bwMode="auto">
          <a:xfrm>
            <a:off x="381000" y="5410200"/>
            <a:ext cx="3657600" cy="94615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i="1">
                <a:solidFill>
                  <a:srgbClr val="E40000"/>
                </a:solidFill>
                <a:latin typeface="Comic Sans MS" pitchFamily="66" charset="0"/>
              </a:rPr>
              <a:t>The Hierarchy</a:t>
            </a:r>
            <a:br>
              <a:rPr lang="en-US" sz="2800" b="1" i="1">
                <a:solidFill>
                  <a:srgbClr val="E40000"/>
                </a:solidFill>
                <a:latin typeface="Comic Sans MS" pitchFamily="66" charset="0"/>
              </a:rPr>
            </a:br>
            <a:r>
              <a:rPr lang="en-US" sz="2800" b="1" i="1">
                <a:solidFill>
                  <a:srgbClr val="E40000"/>
                </a:solidFill>
                <a:latin typeface="Comic Sans MS" pitchFamily="66" charset="0"/>
              </a:rPr>
              <a:t>of Race</a:t>
            </a:r>
          </a:p>
        </p:txBody>
      </p:sp>
    </p:spTree>
    <p:extLst>
      <p:ext uri="{BB962C8B-B14F-4D97-AF65-F5344CB8AC3E}">
        <p14:creationId xmlns:p14="http://schemas.microsoft.com/office/powerpoint/2010/main" val="121611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57200" y="76200"/>
            <a:ext cx="83058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a:solidFill>
                  <a:srgbClr val="000099"/>
                </a:solidFill>
                <a:effectLst>
                  <a:outerShdw blurRad="38100" dist="38100" dir="2700000" algn="tl">
                    <a:srgbClr val="C0C0C0"/>
                  </a:outerShdw>
                </a:effectLst>
                <a:latin typeface="Comic Sans MS" pitchFamily="66" charset="0"/>
              </a:rPr>
              <a:t>The Open Door Policy</a:t>
            </a:r>
          </a:p>
        </p:txBody>
      </p:sp>
      <p:pic>
        <p:nvPicPr>
          <p:cNvPr id="58371" name="Picture 5" descr="pol_cartoon-Putting His Foot Down - Puck- 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1000" y="1066800"/>
            <a:ext cx="4038600" cy="25161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8372" name="Picture 6" descr="map-CHina-1910-spheres of influenc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48200" y="1066800"/>
            <a:ext cx="4267200" cy="37734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72711" name="Rectangle 7"/>
          <p:cNvSpPr>
            <a:spLocks noChangeArrowheads="1"/>
          </p:cNvSpPr>
          <p:nvPr/>
        </p:nvSpPr>
        <p:spPr bwMode="auto">
          <a:xfrm>
            <a:off x="304800" y="3927475"/>
            <a:ext cx="8458200" cy="2473325"/>
          </a:xfrm>
          <a:prstGeom prst="rect">
            <a:avLst/>
          </a:prstGeom>
          <a:noFill/>
          <a:ln w="9525">
            <a:noFill/>
            <a:miter lim="800000"/>
            <a:headEnd/>
            <a:tailEnd/>
          </a:ln>
          <a:effectLst/>
        </p:spPr>
        <p:txBody>
          <a:bodyPr>
            <a:spAutoFit/>
          </a:bodyPr>
          <a:lstStyle/>
          <a:p>
            <a:pPr marL="398463" indent="-398463" fontAlgn="base">
              <a:spcBef>
                <a:spcPct val="50000"/>
              </a:spcBef>
              <a:spcAft>
                <a:spcPct val="0"/>
              </a:spcAft>
              <a:buClr>
                <a:srgbClr val="E40000"/>
              </a:buClr>
              <a:buSzPct val="110000"/>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Secretary </a:t>
            </a:r>
            <a:r>
              <a:rPr lang="en-US" sz="2600" b="1">
                <a:solidFill>
                  <a:srgbClr val="E40000"/>
                </a:solidFill>
                <a:effectLst>
                  <a:outerShdw blurRad="38100" dist="38100" dir="2700000" algn="tl">
                    <a:srgbClr val="C0C0C0"/>
                  </a:outerShdw>
                </a:effectLst>
                <a:latin typeface="Comic Sans MS" pitchFamily="66" charset="0"/>
              </a:rPr>
              <a:t>John Hay</a:t>
            </a:r>
            <a:r>
              <a:rPr lang="en-US" sz="2600" b="1">
                <a:solidFill>
                  <a:srgbClr val="000000"/>
                </a:solidFill>
                <a:effectLst>
                  <a:outerShdw blurRad="38100" dist="38100" dir="2700000" algn="tl">
                    <a:srgbClr val="C0C0C0"/>
                  </a:outerShdw>
                </a:effectLst>
                <a:latin typeface="Comic Sans MS" pitchFamily="66" charset="0"/>
              </a:rPr>
              <a:t>.</a:t>
            </a:r>
          </a:p>
          <a:p>
            <a:pPr marL="398463" indent="-398463" fontAlgn="base">
              <a:spcBef>
                <a:spcPct val="50000"/>
              </a:spcBef>
              <a:spcAft>
                <a:spcPct val="0"/>
              </a:spcAft>
              <a:buClr>
                <a:srgbClr val="E40000"/>
              </a:buClr>
              <a:buSzPct val="110000"/>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Give all nations equal</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access to trade in China.</a:t>
            </a:r>
          </a:p>
          <a:p>
            <a:pPr marL="398463" indent="-398463" fontAlgn="base">
              <a:spcBef>
                <a:spcPct val="50000"/>
              </a:spcBef>
              <a:spcAft>
                <a:spcPct val="0"/>
              </a:spcAft>
              <a:buClr>
                <a:srgbClr val="E40000"/>
              </a:buClr>
              <a:buSzPct val="110000"/>
              <a:buFont typeface="Wingdings" pitchFamily="2" charset="2"/>
              <a:buBlip>
                <a:blip r:embed="rId4"/>
              </a:buBlip>
              <a:defRPr/>
            </a:pPr>
            <a:r>
              <a:rPr lang="en-US" sz="2600" b="1">
                <a:solidFill>
                  <a:srgbClr val="000000"/>
                </a:solidFill>
                <a:effectLst>
                  <a:outerShdw blurRad="38100" dist="38100" dir="2700000" algn="tl">
                    <a:srgbClr val="C0C0C0"/>
                  </a:outerShdw>
                </a:effectLst>
                <a:latin typeface="Comic Sans MS" pitchFamily="66" charset="0"/>
              </a:rPr>
              <a:t>Guaranteed that China would NOT be taken </a:t>
            </a:r>
            <a:br>
              <a:rPr lang="en-US" sz="2600" b="1">
                <a:solidFill>
                  <a:srgbClr val="000000"/>
                </a:solidFill>
                <a:effectLst>
                  <a:outerShdw blurRad="38100" dist="38100" dir="2700000" algn="tl">
                    <a:srgbClr val="C0C0C0"/>
                  </a:outerShdw>
                </a:effectLst>
                <a:latin typeface="Comic Sans MS" pitchFamily="66" charset="0"/>
              </a:rPr>
            </a:br>
            <a:r>
              <a:rPr lang="en-US" sz="2600" b="1">
                <a:solidFill>
                  <a:srgbClr val="000000"/>
                </a:solidFill>
                <a:effectLst>
                  <a:outerShdw blurRad="38100" dist="38100" dir="2700000" algn="tl">
                    <a:srgbClr val="C0C0C0"/>
                  </a:outerShdw>
                </a:effectLst>
                <a:latin typeface="Comic Sans MS" pitchFamily="66" charset="0"/>
              </a:rPr>
              <a:t>over by any one foreign power.</a:t>
            </a:r>
          </a:p>
        </p:txBody>
      </p:sp>
    </p:spTree>
    <p:extLst>
      <p:ext uri="{BB962C8B-B14F-4D97-AF65-F5344CB8AC3E}">
        <p14:creationId xmlns:p14="http://schemas.microsoft.com/office/powerpoint/2010/main" val="325459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11">
                                            <p:txEl>
                                              <p:pRg st="0" end="0"/>
                                            </p:txEl>
                                          </p:spTgt>
                                        </p:tgtEl>
                                        <p:attrNameLst>
                                          <p:attrName>style.visibility</p:attrName>
                                        </p:attrNameLst>
                                      </p:cBhvr>
                                      <p:to>
                                        <p:strVal val="visible"/>
                                      </p:to>
                                    </p:set>
                                    <p:animEffect transition="in" filter="dissolve">
                                      <p:cBhvr>
                                        <p:cTn id="7" dur="500"/>
                                        <p:tgtEl>
                                          <p:spTgt spid="727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2711">
                                            <p:txEl>
                                              <p:pRg st="1" end="1"/>
                                            </p:txEl>
                                          </p:spTgt>
                                        </p:tgtEl>
                                        <p:attrNameLst>
                                          <p:attrName>style.visibility</p:attrName>
                                        </p:attrNameLst>
                                      </p:cBhvr>
                                      <p:to>
                                        <p:strVal val="visible"/>
                                      </p:to>
                                    </p:set>
                                    <p:animEffect transition="in" filter="dissolve">
                                      <p:cBhvr>
                                        <p:cTn id="12" dur="500"/>
                                        <p:tgtEl>
                                          <p:spTgt spid="727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711">
                                            <p:txEl>
                                              <p:pRg st="2" end="2"/>
                                            </p:txEl>
                                          </p:spTgt>
                                        </p:tgtEl>
                                        <p:attrNameLst>
                                          <p:attrName>style.visibility</p:attrName>
                                        </p:attrNameLst>
                                      </p:cBhvr>
                                      <p:to>
                                        <p:strVal val="visible"/>
                                      </p:to>
                                    </p:set>
                                    <p:animEffect transition="in" filter="dissolve">
                                      <p:cBhvr>
                                        <p:cTn id="17" dur="500"/>
                                        <p:tgtEl>
                                          <p:spTgt spid="727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400" b="1" i="1">
                <a:solidFill>
                  <a:srgbClr val="000099"/>
                </a:solidFill>
                <a:effectLst>
                  <a:outerShdw blurRad="38100" dist="38100" dir="2700000" algn="tl">
                    <a:srgbClr val="C0C0C0"/>
                  </a:outerShdw>
                </a:effectLst>
                <a:latin typeface="Comic Sans MS" pitchFamily="66" charset="0"/>
              </a:rPr>
              <a:t>Constable of the World</a:t>
            </a:r>
          </a:p>
        </p:txBody>
      </p:sp>
      <p:pic>
        <p:nvPicPr>
          <p:cNvPr id="63491" name="Picture 3" descr="pol_cartoon-Constable of the World"/>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38200" y="1295400"/>
            <a:ext cx="76962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15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365125"/>
            <a:ext cx="8763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4.  Religious/Missionary Interests</a:t>
            </a:r>
          </a:p>
        </p:txBody>
      </p:sp>
      <p:pic>
        <p:nvPicPr>
          <p:cNvPr id="49155" name="Picture 3" descr="pol_cartoon-The White Man's Burden - Life- 3-16-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l="2629" b="4433"/>
          <a:stretch>
            <a:fillRect/>
          </a:stretch>
        </p:blipFill>
        <p:spPr bwMode="auto">
          <a:xfrm>
            <a:off x="4876800" y="1539875"/>
            <a:ext cx="3841750" cy="4471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4" descr="American missionaries in China"/>
          <p:cNvPicPr>
            <a:picLocks noChangeAspect="1" noChangeArrowheads="1"/>
          </p:cNvPicPr>
          <p:nvPr/>
        </p:nvPicPr>
        <p:blipFill>
          <a:blip r:embed="rId3">
            <a:lum contrast="6000"/>
            <a:grayscl/>
            <a:extLst>
              <a:ext uri="{28A0092B-C50C-407E-A947-70E740481C1C}">
                <a14:useLocalDpi xmlns:a14="http://schemas.microsoft.com/office/drawing/2010/main" val="0"/>
              </a:ext>
            </a:extLst>
          </a:blip>
          <a:srcRect/>
          <a:stretch>
            <a:fillRect/>
          </a:stretch>
        </p:blipFill>
        <p:spPr bwMode="auto">
          <a:xfrm>
            <a:off x="457200" y="1676400"/>
            <a:ext cx="3886200" cy="33083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9157" name="Rectangle 5"/>
          <p:cNvSpPr>
            <a:spLocks noChangeArrowheads="1"/>
          </p:cNvSpPr>
          <p:nvPr/>
        </p:nvSpPr>
        <p:spPr bwMode="auto">
          <a:xfrm>
            <a:off x="533400" y="5105400"/>
            <a:ext cx="3657600" cy="1373188"/>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American Missionaries</a:t>
            </a:r>
            <a:br>
              <a:rPr lang="en-US" sz="2800" b="1">
                <a:solidFill>
                  <a:srgbClr val="E40000"/>
                </a:solidFill>
                <a:latin typeface="Comic Sans MS" pitchFamily="66" charset="0"/>
              </a:rPr>
            </a:br>
            <a:r>
              <a:rPr lang="en-US" sz="2800" b="1">
                <a:solidFill>
                  <a:srgbClr val="E40000"/>
                </a:solidFill>
                <a:latin typeface="Comic Sans MS" pitchFamily="66" charset="0"/>
              </a:rPr>
              <a:t>in China, 1905</a:t>
            </a:r>
          </a:p>
        </p:txBody>
      </p:sp>
    </p:spTree>
    <p:extLst>
      <p:ext uri="{BB962C8B-B14F-4D97-AF65-F5344CB8AC3E}">
        <p14:creationId xmlns:p14="http://schemas.microsoft.com/office/powerpoint/2010/main" val="1277414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8600" y="228600"/>
            <a:ext cx="8763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5.  Closing the American Frontier</a:t>
            </a:r>
          </a:p>
        </p:txBody>
      </p:sp>
      <p:pic>
        <p:nvPicPr>
          <p:cNvPr id="9219" name="Picture 6" descr="map-Loss of Indian Lands-1850-18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106" t="2499" r="1544" b="1250"/>
          <a:stretch>
            <a:fillRect/>
          </a:stretch>
        </p:blipFill>
        <p:spPr bwMode="auto">
          <a:xfrm>
            <a:off x="1447800" y="1066800"/>
            <a:ext cx="6324600" cy="553402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89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descr="usaflag1-furling"/>
          <p:cNvSpPr>
            <a:spLocks noChangeArrowheads="1" noChangeShapeType="1" noTextEdit="1"/>
          </p:cNvSpPr>
          <p:nvPr/>
        </p:nvSpPr>
        <p:spPr bwMode="auto">
          <a:xfrm>
            <a:off x="1600200" y="990600"/>
            <a:ext cx="6019800" cy="472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Hawaii:</a:t>
            </a:r>
          </a:p>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"Crossroads</a:t>
            </a:r>
          </a:p>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a:t>
            </a:r>
          </a:p>
          <a:p>
            <a:pPr algn="ctr" fontAlgn="base">
              <a:spcBef>
                <a:spcPct val="0"/>
              </a:spcBef>
              <a:spcAft>
                <a:spcPct val="0"/>
              </a:spcAft>
            </a:pP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Pacific"</a:t>
            </a:r>
          </a:p>
        </p:txBody>
      </p:sp>
    </p:spTree>
    <p:extLst>
      <p:ext uri="{BB962C8B-B14F-4D97-AF65-F5344CB8AC3E}">
        <p14:creationId xmlns:p14="http://schemas.microsoft.com/office/powerpoint/2010/main" val="42949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fontAlgn="base">
              <a:spcBef>
                <a:spcPct val="50000"/>
              </a:spcBef>
              <a:spcAft>
                <a:spcPct val="0"/>
              </a:spcAft>
              <a:defRPr/>
            </a:pPr>
            <a:r>
              <a:rPr lang="en-US" sz="4000" b="1">
                <a:solidFill>
                  <a:srgbClr val="000099"/>
                </a:solidFill>
                <a:effectLst>
                  <a:outerShdw blurRad="38100" dist="38100" dir="2700000" algn="tl">
                    <a:srgbClr val="C0C0C0"/>
                  </a:outerShdw>
                </a:effectLst>
                <a:latin typeface="Comic Sans MS" pitchFamily="66" charset="0"/>
              </a:rPr>
              <a:t>U. S. Missionaries in Hawaii</a:t>
            </a:r>
          </a:p>
        </p:txBody>
      </p:sp>
      <p:sp>
        <p:nvSpPr>
          <p:cNvPr id="110597" name="Rectangle 5"/>
          <p:cNvSpPr>
            <a:spLocks noChangeArrowheads="1"/>
          </p:cNvSpPr>
          <p:nvPr/>
        </p:nvSpPr>
        <p:spPr bwMode="auto">
          <a:xfrm>
            <a:off x="533400" y="6019800"/>
            <a:ext cx="8077200" cy="519113"/>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fontAlgn="base">
              <a:spcBef>
                <a:spcPct val="50000"/>
              </a:spcBef>
              <a:spcAft>
                <a:spcPct val="0"/>
              </a:spcAft>
              <a:defRPr/>
            </a:pPr>
            <a:r>
              <a:rPr lang="en-US" sz="2800" b="1">
                <a:solidFill>
                  <a:srgbClr val="E40000"/>
                </a:solidFill>
                <a:latin typeface="Comic Sans MS" pitchFamily="66" charset="0"/>
              </a:rPr>
              <a:t>Imiola Church – first built in the late 1820s</a:t>
            </a:r>
          </a:p>
        </p:txBody>
      </p:sp>
      <p:pic>
        <p:nvPicPr>
          <p:cNvPr id="11268" name="Picture 6" descr="Imiola Church-Hawaii"/>
          <p:cNvPicPr>
            <a:picLocks noChangeAspect="1" noChangeArrowheads="1"/>
          </p:cNvPicPr>
          <p:nvPr/>
        </p:nvPicPr>
        <p:blipFill>
          <a:blip r:embed="rId2">
            <a:lum contrast="6000"/>
            <a:extLst>
              <a:ext uri="{28A0092B-C50C-407E-A947-70E740481C1C}">
                <a14:useLocalDpi xmlns:a14="http://schemas.microsoft.com/office/drawing/2010/main" val="0"/>
              </a:ext>
            </a:extLst>
          </a:blip>
          <a:srcRect l="5000" t="5556" r="9500" b="9477"/>
          <a:stretch>
            <a:fillRect/>
          </a:stretch>
        </p:blipFill>
        <p:spPr bwMode="auto">
          <a:xfrm>
            <a:off x="2438400" y="1143000"/>
            <a:ext cx="4076700" cy="4648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77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TotalTime>
  <Words>534</Words>
  <Application>Microsoft Office PowerPoint</Application>
  <PresentationFormat>On-screen Show (4:3)</PresentationFormat>
  <Paragraphs>132</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9</cp:revision>
  <dcterms:created xsi:type="dcterms:W3CDTF">2012-04-18T17:51:29Z</dcterms:created>
  <dcterms:modified xsi:type="dcterms:W3CDTF">2012-04-18T22:11:33Z</dcterms:modified>
</cp:coreProperties>
</file>