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5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4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20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5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24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2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2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6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8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2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4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3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FD75-6EDF-44B2-B50E-8F5CA581F62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AAF3-147E-47EB-85ED-B0F489C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195263" y="182563"/>
            <a:ext cx="8815387" cy="6559550"/>
          </a:xfrm>
          <a:custGeom>
            <a:avLst/>
            <a:gdLst>
              <a:gd name="T0" fmla="*/ 0 w 6247"/>
              <a:gd name="T1" fmla="*/ 487363 h 4132"/>
              <a:gd name="T2" fmla="*/ 496721 w 6247"/>
              <a:gd name="T3" fmla="*/ 487363 h 4132"/>
              <a:gd name="T4" fmla="*/ 496721 w 6247"/>
              <a:gd name="T5" fmla="*/ 0 h 4132"/>
              <a:gd name="T6" fmla="*/ 8305966 w 6247"/>
              <a:gd name="T7" fmla="*/ 0 h 4132"/>
              <a:gd name="T8" fmla="*/ 8305966 w 6247"/>
              <a:gd name="T9" fmla="*/ 487363 h 4132"/>
              <a:gd name="T10" fmla="*/ 8813976 w 6247"/>
              <a:gd name="T11" fmla="*/ 487363 h 4132"/>
              <a:gd name="T12" fmla="*/ 8813976 w 6247"/>
              <a:gd name="T13" fmla="*/ 6111875 h 4132"/>
              <a:gd name="T14" fmla="*/ 8305966 w 6247"/>
              <a:gd name="T15" fmla="*/ 6111875 h 4132"/>
              <a:gd name="T16" fmla="*/ 8305966 w 6247"/>
              <a:gd name="T17" fmla="*/ 6557963 h 4132"/>
              <a:gd name="T18" fmla="*/ 496721 w 6247"/>
              <a:gd name="T19" fmla="*/ 6557963 h 4132"/>
              <a:gd name="T20" fmla="*/ 496721 w 6247"/>
              <a:gd name="T21" fmla="*/ 6111875 h 4132"/>
              <a:gd name="T22" fmla="*/ 0 w 6247"/>
              <a:gd name="T23" fmla="*/ 6111875 h 4132"/>
              <a:gd name="T24" fmla="*/ 0 w 6247"/>
              <a:gd name="T25" fmla="*/ 487363 h 4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47" h="4132">
                <a:moveTo>
                  <a:pt x="0" y="307"/>
                </a:moveTo>
                <a:lnTo>
                  <a:pt x="352" y="307"/>
                </a:lnTo>
                <a:lnTo>
                  <a:pt x="352" y="0"/>
                </a:lnTo>
                <a:lnTo>
                  <a:pt x="5886" y="0"/>
                </a:lnTo>
                <a:lnTo>
                  <a:pt x="5886" y="307"/>
                </a:lnTo>
                <a:lnTo>
                  <a:pt x="6246" y="307"/>
                </a:lnTo>
                <a:lnTo>
                  <a:pt x="6246" y="3850"/>
                </a:lnTo>
                <a:lnTo>
                  <a:pt x="5886" y="3850"/>
                </a:lnTo>
                <a:lnTo>
                  <a:pt x="5886" y="4131"/>
                </a:lnTo>
                <a:lnTo>
                  <a:pt x="352" y="4131"/>
                </a:lnTo>
                <a:lnTo>
                  <a:pt x="352" y="3850"/>
                </a:lnTo>
                <a:lnTo>
                  <a:pt x="0" y="3850"/>
                </a:lnTo>
                <a:lnTo>
                  <a:pt x="0" y="307"/>
                </a:lnTo>
              </a:path>
            </a:pathLst>
          </a:custGeom>
          <a:noFill/>
          <a:ln w="50800" cap="rnd" cmpd="sng">
            <a:solidFill>
              <a:srgbClr val="ABABA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387350" y="314325"/>
            <a:ext cx="8443913" cy="6281738"/>
          </a:xfrm>
          <a:custGeom>
            <a:avLst/>
            <a:gdLst>
              <a:gd name="T0" fmla="*/ 0 w 5984"/>
              <a:gd name="T1" fmla="*/ 0 h 3957"/>
              <a:gd name="T2" fmla="*/ 8442502 w 5984"/>
              <a:gd name="T3" fmla="*/ 0 h 3957"/>
              <a:gd name="T4" fmla="*/ 8442502 w 5984"/>
              <a:gd name="T5" fmla="*/ 6280150 h 3957"/>
              <a:gd name="T6" fmla="*/ 0 w 5984"/>
              <a:gd name="T7" fmla="*/ 6280150 h 3957"/>
              <a:gd name="T8" fmla="*/ 0 w 5984"/>
              <a:gd name="T9" fmla="*/ 0 h 3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84" h="3957">
                <a:moveTo>
                  <a:pt x="0" y="0"/>
                </a:moveTo>
                <a:lnTo>
                  <a:pt x="5983" y="0"/>
                </a:lnTo>
                <a:lnTo>
                  <a:pt x="5983" y="3956"/>
                </a:lnTo>
                <a:lnTo>
                  <a:pt x="0" y="395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65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matters.gmu.edu/d/5767/" TargetMode="External"/><Relationship Id="rId2" Type="http://schemas.openxmlformats.org/officeDocument/2006/relationships/hyperlink" Target="http://www.fordham.edu/HALSAll/MOD/1889carnegie.asp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Gilded Age/Machine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 b="0" i="1" dirty="0" smtClean="0">
                <a:solidFill>
                  <a:srgbClr val="FFFF99"/>
                </a:solidFill>
                <a:latin typeface="Spirit Medium" pitchFamily="34" charset="0"/>
              </a:rPr>
              <a:t>The ‘Bosses’ of the Senate</a:t>
            </a:r>
          </a:p>
        </p:txBody>
      </p:sp>
      <p:pic>
        <p:nvPicPr>
          <p:cNvPr id="37891" name="Picture 9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5128" r="1004"/>
          <a:stretch>
            <a:fillRect/>
          </a:stretch>
        </p:blipFill>
        <p:spPr bwMode="auto">
          <a:xfrm>
            <a:off x="2660650" y="1371600"/>
            <a:ext cx="3968750" cy="50292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59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914400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 b="0" smtClean="0">
                <a:solidFill>
                  <a:srgbClr val="FFFF99"/>
                </a:solidFill>
                <a:latin typeface="Spirit Medium" pitchFamily="34" charset="0"/>
              </a:rPr>
              <a:t>Regulating the Trusts</a:t>
            </a:r>
          </a:p>
        </p:txBody>
      </p:sp>
      <p:sp>
        <p:nvSpPr>
          <p:cNvPr id="39939" name="Rectangle 3"/>
          <p:cNvSpPr>
            <a:spLocks noChangeArrowheads="1"/>
          </p:cNvSpPr>
          <p:nvPr>
            <p:ph type="body" sz="half" idx="1"/>
          </p:nvPr>
        </p:nvSpPr>
        <p:spPr bwMode="auto">
          <a:xfrm>
            <a:off x="1600200" y="1600200"/>
            <a:ext cx="6781800" cy="4724400"/>
          </a:xfr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Clr>
                <a:srgbClr val="CCFFCC"/>
              </a:buClr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Comic Sans MS" pitchFamily="66" charset="0"/>
              </a:rPr>
              <a:t>1877 </a:t>
            </a:r>
            <a:r>
              <a:rPr lang="en-US" sz="280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CCFFCC"/>
                </a:solidFill>
                <a:latin typeface="Comic Sans MS" pitchFamily="66" charset="0"/>
              </a:rPr>
              <a:t> </a:t>
            </a:r>
            <a:r>
              <a:rPr lang="en-US" sz="2800" i="1" smtClean="0">
                <a:solidFill>
                  <a:srgbClr val="FFFF66"/>
                </a:solidFill>
                <a:latin typeface="Comic Sans MS" pitchFamily="66" charset="0"/>
              </a:rPr>
              <a:t>Munn. v. IL</a:t>
            </a:r>
            <a:br>
              <a:rPr lang="en-US" sz="2800" i="1" smtClean="0">
                <a:solidFill>
                  <a:srgbClr val="FFFF66"/>
                </a:solidFill>
                <a:latin typeface="Comic Sans MS" pitchFamily="66" charset="0"/>
              </a:rPr>
            </a:br>
            <a:endParaRPr lang="en-US" sz="2800" i="1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609600" indent="-609600">
              <a:buClr>
                <a:srgbClr val="CCFFCC"/>
              </a:buClr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Comic Sans MS" pitchFamily="66" charset="0"/>
              </a:rPr>
              <a:t>1886 </a:t>
            </a:r>
            <a:r>
              <a:rPr lang="en-US" sz="280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CCFFCC"/>
                </a:solidFill>
                <a:latin typeface="Comic Sans MS" pitchFamily="66" charset="0"/>
              </a:rPr>
              <a:t> </a:t>
            </a:r>
            <a:r>
              <a:rPr lang="en-US" sz="2800" i="1" smtClean="0">
                <a:solidFill>
                  <a:srgbClr val="FFFF66"/>
                </a:solidFill>
                <a:latin typeface="Comic Sans MS" pitchFamily="66" charset="0"/>
              </a:rPr>
              <a:t>Wabash, St. Louis &amp; Pacific </a:t>
            </a:r>
            <a:br>
              <a:rPr lang="en-US" sz="2800" i="1" smtClean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US" sz="2800" i="1" smtClean="0">
                <a:solidFill>
                  <a:srgbClr val="FFFF66"/>
                </a:solidFill>
                <a:latin typeface="Comic Sans MS" pitchFamily="66" charset="0"/>
              </a:rPr>
              <a:t>       Railroad Company v. IL</a:t>
            </a:r>
            <a:br>
              <a:rPr lang="en-US" sz="2800" i="1" smtClean="0">
                <a:solidFill>
                  <a:srgbClr val="FFFF66"/>
                </a:solidFill>
                <a:latin typeface="Comic Sans MS" pitchFamily="66" charset="0"/>
              </a:rPr>
            </a:br>
            <a:endParaRPr lang="en-US" sz="2800" i="1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609600" indent="-609600">
              <a:buClr>
                <a:srgbClr val="CCFFCC"/>
              </a:buClr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Comic Sans MS" pitchFamily="66" charset="0"/>
              </a:rPr>
              <a:t>1890 </a:t>
            </a:r>
            <a:r>
              <a:rPr lang="en-US" sz="280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CCFFCC"/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Sherman Antitrust Act</a:t>
            </a:r>
          </a:p>
          <a:p>
            <a:pPr marL="1212850" lvl="2" indent="-29845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in “restraint of trade”</a:t>
            </a:r>
          </a:p>
          <a:p>
            <a:pPr marL="1212850" lvl="2" indent="-29845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“rule of reason” loophole</a:t>
            </a:r>
            <a:r>
              <a:rPr lang="en-US" smtClean="0">
                <a:solidFill>
                  <a:srgbClr val="CCFFCC"/>
                </a:solidFill>
                <a:latin typeface="Comic Sans MS" pitchFamily="66" charset="0"/>
              </a:rPr>
              <a:t/>
            </a:r>
            <a:br>
              <a:rPr lang="en-US" smtClean="0">
                <a:solidFill>
                  <a:srgbClr val="CCFFCC"/>
                </a:solidFill>
                <a:latin typeface="Comic Sans MS" pitchFamily="66" charset="0"/>
              </a:rPr>
            </a:br>
            <a:endParaRPr lang="en-US" smtClean="0">
              <a:solidFill>
                <a:srgbClr val="CCFFCC"/>
              </a:solidFill>
              <a:latin typeface="Comic Sans MS" pitchFamily="66" charset="0"/>
            </a:endParaRPr>
          </a:p>
          <a:p>
            <a:pPr marL="609600" indent="-609600">
              <a:buClr>
                <a:srgbClr val="CCFFCC"/>
              </a:buClr>
              <a:buFontTx/>
              <a:buNone/>
            </a:pPr>
            <a:r>
              <a:rPr lang="en-US" sz="2800" smtClean="0">
                <a:solidFill>
                  <a:schemeClr val="tx2"/>
                </a:solidFill>
                <a:latin typeface="Comic Sans MS" pitchFamily="66" charset="0"/>
              </a:rPr>
              <a:t>1895 </a:t>
            </a:r>
            <a:r>
              <a:rPr lang="en-US" sz="280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smtClean="0">
                <a:solidFill>
                  <a:srgbClr val="CCFFCC"/>
                </a:solidFill>
                <a:latin typeface="Comic Sans MS" pitchFamily="66" charset="0"/>
              </a:rPr>
              <a:t> </a:t>
            </a:r>
            <a:r>
              <a:rPr lang="en-US" sz="2800" i="1" smtClean="0">
                <a:solidFill>
                  <a:srgbClr val="FFFF66"/>
                </a:solidFill>
                <a:latin typeface="Comic Sans MS" pitchFamily="66" charset="0"/>
              </a:rPr>
              <a:t>US v. E. C. Knight Co.</a:t>
            </a:r>
            <a:r>
              <a:rPr lang="en-US" sz="280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0140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8300"/>
            <a:ext cx="8229600" cy="1460500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5400" b="0" dirty="0" smtClean="0">
                <a:solidFill>
                  <a:srgbClr val="FFFF99"/>
                </a:solidFill>
                <a:latin typeface="Spirit Medium" pitchFamily="34" charset="0"/>
              </a:rPr>
              <a:t>The Gospel of Wealth:</a:t>
            </a:r>
            <a:r>
              <a:rPr lang="en-US" sz="2800" b="0" dirty="0" smtClean="0">
                <a:solidFill>
                  <a:srgbClr val="FFFF99"/>
                </a:solidFill>
                <a:latin typeface="Spirit Medium" pitchFamily="34" charset="0"/>
              </a:rPr>
              <a:t/>
            </a:r>
            <a:br>
              <a:rPr lang="en-US" sz="2800" b="0" dirty="0" smtClean="0">
                <a:solidFill>
                  <a:srgbClr val="FFFF99"/>
                </a:solidFill>
                <a:latin typeface="Spirit Medium" pitchFamily="34" charset="0"/>
              </a:rPr>
            </a:br>
            <a:r>
              <a:rPr lang="en-US" sz="3600" b="0" dirty="0" smtClean="0">
                <a:solidFill>
                  <a:srgbClr val="FFFF99"/>
                </a:solidFill>
                <a:latin typeface="Spirit Medium" pitchFamily="34" charset="0"/>
              </a:rPr>
              <a:t>Religion in the Era of Industrialization</a:t>
            </a:r>
            <a:endParaRPr lang="en-US" sz="6600" b="0" dirty="0" smtClean="0">
              <a:solidFill>
                <a:srgbClr val="FFFF99"/>
              </a:solidFill>
              <a:latin typeface="Spirit Medium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105400" y="5656263"/>
            <a:ext cx="3276600" cy="485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600">
                <a:solidFill>
                  <a:srgbClr val="FF6600"/>
                </a:solidFill>
                <a:latin typeface="Comic Sans MS" pitchFamily="66" charset="0"/>
              </a:rPr>
              <a:t>Russell H. Conwell</a:t>
            </a:r>
          </a:p>
        </p:txBody>
      </p:sp>
      <p:pic>
        <p:nvPicPr>
          <p:cNvPr id="41988" name="Picture 4" descr="Russell H Conw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2074863"/>
            <a:ext cx="2698750" cy="3505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914400" y="2074863"/>
            <a:ext cx="4343400" cy="3889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900">
                <a:solidFill>
                  <a:srgbClr val="FFFFFF"/>
                </a:solidFill>
                <a:latin typeface="Comic Sans MS" pitchFamily="66" charset="0"/>
              </a:rPr>
              <a:t>Wealth no longer looked upon as bad.</a:t>
            </a:r>
          </a:p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900">
                <a:solidFill>
                  <a:srgbClr val="FFFFFF"/>
                </a:solidFill>
                <a:latin typeface="Comic Sans MS" pitchFamily="66" charset="0"/>
              </a:rPr>
              <a:t>Viewed as a sign of God’s approval.</a:t>
            </a:r>
          </a:p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900">
                <a:solidFill>
                  <a:srgbClr val="FFFFFF"/>
                </a:solidFill>
                <a:latin typeface="Comic Sans MS" pitchFamily="66" charset="0"/>
              </a:rPr>
              <a:t>Christian duty to accumulate wealth.</a:t>
            </a:r>
          </a:p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900">
                <a:solidFill>
                  <a:srgbClr val="FFFFFF"/>
                </a:solidFill>
                <a:latin typeface="Comic Sans MS" pitchFamily="66" charset="0"/>
              </a:rPr>
              <a:t>Should not help the poor.</a:t>
            </a:r>
          </a:p>
        </p:txBody>
      </p:sp>
    </p:spTree>
    <p:extLst>
      <p:ext uri="{BB962C8B-B14F-4D97-AF65-F5344CB8AC3E}">
        <p14:creationId xmlns:p14="http://schemas.microsoft.com/office/powerpoint/2010/main" val="3198080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820738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b="0" smtClean="0">
                <a:solidFill>
                  <a:srgbClr val="FFFF99"/>
                </a:solidFill>
                <a:latin typeface="Spirit Medium" pitchFamily="34" charset="0"/>
              </a:rPr>
              <a:t>“On Wealth”</a:t>
            </a:r>
            <a:endParaRPr lang="en-US" sz="6000" b="0" smtClean="0">
              <a:solidFill>
                <a:srgbClr val="FFFF99"/>
              </a:solidFill>
              <a:latin typeface="Spirit Medium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28600" y="5562600"/>
            <a:ext cx="3657600" cy="485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742950" indent="-28575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US" sz="2600">
                <a:solidFill>
                  <a:srgbClr val="FF6600"/>
                </a:solidFill>
                <a:latin typeface="Comic Sans MS" pitchFamily="66" charset="0"/>
              </a:rPr>
              <a:t>Andrew Carnegie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038600" y="1598613"/>
            <a:ext cx="4648200" cy="4192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800">
                <a:solidFill>
                  <a:srgbClr val="FFFFFF"/>
                </a:solidFill>
                <a:latin typeface="Comic Sans MS" pitchFamily="66" charset="0"/>
              </a:rPr>
              <a:t>The Anglo-Saxon race is superior.</a:t>
            </a:r>
          </a:p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800">
                <a:solidFill>
                  <a:srgbClr val="FFFFFF"/>
                </a:solidFill>
                <a:latin typeface="Comic Sans MS" pitchFamily="66" charset="0"/>
              </a:rPr>
              <a:t>“</a:t>
            </a:r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Gospel of Wealth</a:t>
            </a:r>
            <a:r>
              <a:rPr lang="en-US" sz="2800">
                <a:solidFill>
                  <a:srgbClr val="FFFFFF"/>
                </a:solidFill>
                <a:latin typeface="Comic Sans MS" pitchFamily="66" charset="0"/>
              </a:rPr>
              <a:t>” (1901).</a:t>
            </a:r>
          </a:p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800">
                <a:solidFill>
                  <a:srgbClr val="FFFFFF"/>
                </a:solidFill>
                <a:latin typeface="Comic Sans MS" pitchFamily="66" charset="0"/>
              </a:rPr>
              <a:t>Inequality is inevitable and good.</a:t>
            </a:r>
          </a:p>
          <a:p>
            <a:pPr marL="457200" indent="-3952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Pct val="90000"/>
              <a:buFont typeface="Storybook" pitchFamily="2" charset="0"/>
              <a:buChar char="$"/>
            </a:pPr>
            <a:r>
              <a:rPr lang="en-US" sz="2800">
                <a:solidFill>
                  <a:srgbClr val="FFFFFF"/>
                </a:solidFill>
                <a:latin typeface="Comic Sans MS" pitchFamily="66" charset="0"/>
              </a:rPr>
              <a:t>Wealthy should act as “trustees” for their “poorer brethren.”</a:t>
            </a:r>
            <a:endParaRPr lang="en-US" sz="32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3013" name="Picture 5" descr="Carnegie as philanthrop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11786" r="21452" b="14136"/>
          <a:stretch>
            <a:fillRect/>
          </a:stretch>
        </p:blipFill>
        <p:spPr bwMode="auto">
          <a:xfrm>
            <a:off x="685800" y="1371600"/>
            <a:ext cx="3273425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0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Gospel of Wealth Excerpts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http://www.fordham.edu/HALSAll/MOD/1889carnegie.asp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http://historymatters.gmu.edu/d/5767/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9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GRN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00"/>
      </a:hlink>
      <a:folHlink>
        <a:srgbClr val="B2B2B2"/>
      </a:folHlink>
    </a:clrScheme>
    <a:fontScheme name="BLUG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G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110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BLUGRN</vt:lpstr>
      <vt:lpstr>Gilded Age/Machine Age</vt:lpstr>
      <vt:lpstr>The ‘Bosses’ of the Senate</vt:lpstr>
      <vt:lpstr>Regulating the Trusts</vt:lpstr>
      <vt:lpstr>The Gospel of Wealth: Religion in the Era of Industrialization</vt:lpstr>
      <vt:lpstr>“On Wealth”</vt:lpstr>
      <vt:lpstr>Gospel of Wealth Excerpts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Age/Machine Age</dc:title>
  <dc:creator>Lucas Ingram</dc:creator>
  <cp:lastModifiedBy>Lucas Ingram</cp:lastModifiedBy>
  <cp:revision>2</cp:revision>
  <dcterms:created xsi:type="dcterms:W3CDTF">2014-03-18T13:38:39Z</dcterms:created>
  <dcterms:modified xsi:type="dcterms:W3CDTF">2014-03-18T13:57:16Z</dcterms:modified>
</cp:coreProperties>
</file>