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64" r:id="rId5"/>
    <p:sldId id="261" r:id="rId6"/>
    <p:sldId id="265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1425-E6F2-45DE-9945-ACAE64E0875F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DE66-EDD1-4BF7-B384-70B7E16B6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1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1425-E6F2-45DE-9945-ACAE64E0875F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DE66-EDD1-4BF7-B384-70B7E16B6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2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1425-E6F2-45DE-9945-ACAE64E0875F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DE66-EDD1-4BF7-B384-70B7E16B6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51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5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61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752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23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75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71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92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25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1425-E6F2-45DE-9945-ACAE64E0875F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DE66-EDD1-4BF7-B384-70B7E16B6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11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122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97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82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6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28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8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1425-E6F2-45DE-9945-ACAE64E0875F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DE66-EDD1-4BF7-B384-70B7E16B6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6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1425-E6F2-45DE-9945-ACAE64E0875F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DE66-EDD1-4BF7-B384-70B7E16B6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1425-E6F2-45DE-9945-ACAE64E0875F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DE66-EDD1-4BF7-B384-70B7E16B6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2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1425-E6F2-45DE-9945-ACAE64E0875F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DE66-EDD1-4BF7-B384-70B7E16B6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0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1425-E6F2-45DE-9945-ACAE64E0875F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DE66-EDD1-4BF7-B384-70B7E16B6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8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1425-E6F2-45DE-9945-ACAE64E0875F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DE66-EDD1-4BF7-B384-70B7E16B6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8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1425-E6F2-45DE-9945-ACAE64E0875F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DE66-EDD1-4BF7-B384-70B7E16B6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7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71425-E6F2-45DE-9945-ACAE64E0875F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CDE66-EDD1-4BF7-B384-70B7E16B6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0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2413" cy="6856413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sz="2200" b="1">
              <a:solidFill>
                <a:srgbClr val="CCFFFF"/>
              </a:solidFill>
              <a:latin typeface="Arial" charset="0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195263" y="182563"/>
            <a:ext cx="8815387" cy="6559550"/>
          </a:xfrm>
          <a:custGeom>
            <a:avLst/>
            <a:gdLst>
              <a:gd name="T0" fmla="*/ 0 w 6247"/>
              <a:gd name="T1" fmla="*/ 487363 h 4132"/>
              <a:gd name="T2" fmla="*/ 496721 w 6247"/>
              <a:gd name="T3" fmla="*/ 487363 h 4132"/>
              <a:gd name="T4" fmla="*/ 496721 w 6247"/>
              <a:gd name="T5" fmla="*/ 0 h 4132"/>
              <a:gd name="T6" fmla="*/ 8305966 w 6247"/>
              <a:gd name="T7" fmla="*/ 0 h 4132"/>
              <a:gd name="T8" fmla="*/ 8305966 w 6247"/>
              <a:gd name="T9" fmla="*/ 487363 h 4132"/>
              <a:gd name="T10" fmla="*/ 8813976 w 6247"/>
              <a:gd name="T11" fmla="*/ 487363 h 4132"/>
              <a:gd name="T12" fmla="*/ 8813976 w 6247"/>
              <a:gd name="T13" fmla="*/ 6111875 h 4132"/>
              <a:gd name="T14" fmla="*/ 8305966 w 6247"/>
              <a:gd name="T15" fmla="*/ 6111875 h 4132"/>
              <a:gd name="T16" fmla="*/ 8305966 w 6247"/>
              <a:gd name="T17" fmla="*/ 6557963 h 4132"/>
              <a:gd name="T18" fmla="*/ 496721 w 6247"/>
              <a:gd name="T19" fmla="*/ 6557963 h 4132"/>
              <a:gd name="T20" fmla="*/ 496721 w 6247"/>
              <a:gd name="T21" fmla="*/ 6111875 h 4132"/>
              <a:gd name="T22" fmla="*/ 0 w 6247"/>
              <a:gd name="T23" fmla="*/ 6111875 h 4132"/>
              <a:gd name="T24" fmla="*/ 0 w 6247"/>
              <a:gd name="T25" fmla="*/ 487363 h 41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247" h="4132">
                <a:moveTo>
                  <a:pt x="0" y="307"/>
                </a:moveTo>
                <a:lnTo>
                  <a:pt x="352" y="307"/>
                </a:lnTo>
                <a:lnTo>
                  <a:pt x="352" y="0"/>
                </a:lnTo>
                <a:lnTo>
                  <a:pt x="5886" y="0"/>
                </a:lnTo>
                <a:lnTo>
                  <a:pt x="5886" y="307"/>
                </a:lnTo>
                <a:lnTo>
                  <a:pt x="6246" y="307"/>
                </a:lnTo>
                <a:lnTo>
                  <a:pt x="6246" y="3850"/>
                </a:lnTo>
                <a:lnTo>
                  <a:pt x="5886" y="3850"/>
                </a:lnTo>
                <a:lnTo>
                  <a:pt x="5886" y="4131"/>
                </a:lnTo>
                <a:lnTo>
                  <a:pt x="352" y="4131"/>
                </a:lnTo>
                <a:lnTo>
                  <a:pt x="352" y="3850"/>
                </a:lnTo>
                <a:lnTo>
                  <a:pt x="0" y="3850"/>
                </a:lnTo>
                <a:lnTo>
                  <a:pt x="0" y="307"/>
                </a:lnTo>
              </a:path>
            </a:pathLst>
          </a:custGeom>
          <a:noFill/>
          <a:ln w="50800" cap="rnd" cmpd="sng">
            <a:solidFill>
              <a:srgbClr val="ABABA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sz="2200" b="1">
              <a:solidFill>
                <a:srgbClr val="CCFFFF"/>
              </a:solidFill>
              <a:latin typeface="Arial" charset="0"/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387350" y="314325"/>
            <a:ext cx="8443913" cy="6281738"/>
          </a:xfrm>
          <a:custGeom>
            <a:avLst/>
            <a:gdLst>
              <a:gd name="T0" fmla="*/ 0 w 5984"/>
              <a:gd name="T1" fmla="*/ 0 h 3957"/>
              <a:gd name="T2" fmla="*/ 8442502 w 5984"/>
              <a:gd name="T3" fmla="*/ 0 h 3957"/>
              <a:gd name="T4" fmla="*/ 8442502 w 5984"/>
              <a:gd name="T5" fmla="*/ 6280150 h 3957"/>
              <a:gd name="T6" fmla="*/ 0 w 5984"/>
              <a:gd name="T7" fmla="*/ 6280150 h 3957"/>
              <a:gd name="T8" fmla="*/ 0 w 5984"/>
              <a:gd name="T9" fmla="*/ 0 h 3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84" h="3957">
                <a:moveTo>
                  <a:pt x="0" y="0"/>
                </a:moveTo>
                <a:lnTo>
                  <a:pt x="5983" y="0"/>
                </a:lnTo>
                <a:lnTo>
                  <a:pt x="5983" y="3956"/>
                </a:lnTo>
                <a:lnTo>
                  <a:pt x="0" y="395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sz="2200" b="1">
              <a:solidFill>
                <a:srgbClr val="CC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836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Gilded Age/Machine Age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1338"/>
            <a:ext cx="8229600" cy="820737"/>
          </a:xfrm>
          <a:noFill/>
          <a:effectLst>
            <a:outerShdw dist="35921" dir="2700000" algn="ctr" rotWithShape="0">
              <a:srgbClr val="0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b="0" smtClean="0">
                <a:solidFill>
                  <a:srgbClr val="FFFF99"/>
                </a:solidFill>
                <a:latin typeface="Spirit Medium" pitchFamily="34" charset="0"/>
              </a:rPr>
              <a:t>The Reorganization of Work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" y="5334000"/>
            <a:ext cx="8382000" cy="954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742950" indent="-285750"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>
                <a:solidFill>
                  <a:srgbClr val="FF6600"/>
                </a:solidFill>
                <a:latin typeface="Comic Sans MS" pitchFamily="66" charset="0"/>
              </a:rPr>
              <a:t>Frederick W. Taylor</a:t>
            </a:r>
          </a:p>
          <a:p>
            <a:pPr marL="742950" indent="-285750"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400" i="1">
                <a:solidFill>
                  <a:srgbClr val="FFFFFF"/>
                </a:solidFill>
                <a:latin typeface="Comic Sans MS" pitchFamily="66" charset="0"/>
              </a:rPr>
              <a:t>The Principles of Scientific Management</a:t>
            </a:r>
            <a:r>
              <a:rPr lang="en-US" sz="2400">
                <a:solidFill>
                  <a:srgbClr val="FFFFFF"/>
                </a:solidFill>
                <a:latin typeface="Comic Sans MS" pitchFamily="66" charset="0"/>
              </a:rPr>
              <a:t> (1911)</a:t>
            </a:r>
          </a:p>
        </p:txBody>
      </p:sp>
      <p:pic>
        <p:nvPicPr>
          <p:cNvPr id="32772" name="Picture 4" descr="Frederick W Tayl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2351088" cy="3581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099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1338"/>
            <a:ext cx="8229600" cy="820737"/>
          </a:xfrm>
          <a:noFill/>
          <a:effectLst>
            <a:outerShdw dist="35921" dir="2700000" algn="ctr" rotWithShape="0">
              <a:srgbClr val="0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b="0" smtClean="0">
                <a:solidFill>
                  <a:srgbClr val="FFFF99"/>
                </a:solidFill>
                <a:latin typeface="Spirit Medium" pitchFamily="34" charset="0"/>
              </a:rPr>
              <a:t>The Reorganization of Work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438400" y="5794375"/>
            <a:ext cx="4495800" cy="515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>
                <a:solidFill>
                  <a:srgbClr val="FFFFFF"/>
                </a:solidFill>
                <a:latin typeface="Comic Sans MS" pitchFamily="66" charset="0"/>
              </a:rPr>
              <a:t>The Assembly Line</a:t>
            </a:r>
          </a:p>
        </p:txBody>
      </p:sp>
      <p:pic>
        <p:nvPicPr>
          <p:cNvPr id="33796" name="Picture 6" descr="assembly 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60513"/>
            <a:ext cx="5029200" cy="4078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836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1338"/>
            <a:ext cx="8229600" cy="820737"/>
          </a:xfrm>
          <a:noFill/>
          <a:effectLst>
            <a:outerShdw dist="35921" dir="2700000" algn="ctr" rotWithShape="0">
              <a:srgbClr val="0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b="0" dirty="0" smtClean="0">
                <a:solidFill>
                  <a:srgbClr val="FFFF99"/>
                </a:solidFill>
                <a:latin typeface="Spirit Medium" pitchFamily="34" charset="0"/>
              </a:rPr>
              <a:t>Standard Oil Co.</a:t>
            </a:r>
          </a:p>
        </p:txBody>
      </p:sp>
      <p:pic>
        <p:nvPicPr>
          <p:cNvPr id="25603" name="Picture 5" descr="pol_cartoon-Standard Oil Octop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 b="2350"/>
          <a:stretch>
            <a:fillRect/>
          </a:stretch>
        </p:blipFill>
        <p:spPr bwMode="auto">
          <a:xfrm>
            <a:off x="914400" y="1600200"/>
            <a:ext cx="7467600" cy="4511675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94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98252"/>
            <a:ext cx="8229600" cy="705321"/>
          </a:xfrm>
          <a:noFill/>
          <a:effectLst>
            <a:outerShdw dist="35921" dir="2700000" algn="ctr" rotWithShape="0">
              <a:srgbClr val="0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0" i="1" dirty="0" smtClean="0">
                <a:solidFill>
                  <a:srgbClr val="FFFF99"/>
                </a:solidFill>
                <a:latin typeface="Spirit Medium" pitchFamily="34" charset="0"/>
              </a:rPr>
              <a:t>The Protectors of Our Industries</a:t>
            </a:r>
          </a:p>
        </p:txBody>
      </p:sp>
      <p:pic>
        <p:nvPicPr>
          <p:cNvPr id="36867" name="Picture 3" descr="pol_cartoons-the protectors of our industr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0"/>
          <a:stretch>
            <a:fillRect/>
          </a:stretch>
        </p:blipFill>
        <p:spPr bwMode="auto">
          <a:xfrm>
            <a:off x="1219200" y="1447800"/>
            <a:ext cx="6781800" cy="4895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65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229600" cy="1143000"/>
          </a:xfrm>
          <a:noFill/>
          <a:effectLst>
            <a:outerShdw dist="17961" dir="2700000" algn="ctr" rotWithShape="0">
              <a:srgbClr val="0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b="0" i="1" dirty="0" smtClean="0">
                <a:solidFill>
                  <a:srgbClr val="FFFF99"/>
                </a:solidFill>
                <a:latin typeface="Spirit Medium" pitchFamily="34" charset="0"/>
              </a:rPr>
              <a:t>The </a:t>
            </a:r>
            <a:r>
              <a:rPr lang="en-US" b="0" i="1" dirty="0" smtClean="0">
                <a:solidFill>
                  <a:srgbClr val="FF6600"/>
                </a:solidFill>
                <a:latin typeface="Spirit Medium" pitchFamily="34" charset="0"/>
              </a:rPr>
              <a:t>‘Robber Barons’</a:t>
            </a:r>
            <a:r>
              <a:rPr lang="en-US" b="0" i="1" dirty="0" smtClean="0">
                <a:solidFill>
                  <a:srgbClr val="FFFF99"/>
                </a:solidFill>
                <a:latin typeface="Spirit Medium" pitchFamily="34" charset="0"/>
              </a:rPr>
              <a:t> of the Past</a:t>
            </a:r>
          </a:p>
        </p:txBody>
      </p:sp>
      <p:pic>
        <p:nvPicPr>
          <p:cNvPr id="38915" name="Picture 5" descr="pol_cartoon-Robber Barons of Middle Ages and Gilded 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91400" cy="4816475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312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GRN">
  <a:themeElements>
    <a:clrScheme name="">
      <a:dk1>
        <a:srgbClr val="969696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FFFF00"/>
      </a:hlink>
      <a:folHlink>
        <a:srgbClr val="B2B2B2"/>
      </a:folHlink>
    </a:clrScheme>
    <a:fontScheme name="BLUGR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rgbClr val="CC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rgbClr val="CC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GR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BLUGRN</vt:lpstr>
      <vt:lpstr>Gilded Age/Machine Age </vt:lpstr>
      <vt:lpstr>The Reorganization of Work</vt:lpstr>
      <vt:lpstr>The Reorganization of Work</vt:lpstr>
      <vt:lpstr>Standard Oil Co.</vt:lpstr>
      <vt:lpstr>The Protectors of Our Industries</vt:lpstr>
      <vt:lpstr>The ‘Robber Barons’ of the Past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Gilded Age/Machine Age</dc:title>
  <dc:creator>Lucas Ingram</dc:creator>
  <cp:lastModifiedBy>Lucas Ingram</cp:lastModifiedBy>
  <cp:revision>4</cp:revision>
  <dcterms:created xsi:type="dcterms:W3CDTF">2014-03-18T13:25:25Z</dcterms:created>
  <dcterms:modified xsi:type="dcterms:W3CDTF">2014-03-18T13:38:08Z</dcterms:modified>
</cp:coreProperties>
</file>