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9" r:id="rId4"/>
    <p:sldId id="258" r:id="rId5"/>
    <p:sldId id="259" r:id="rId6"/>
    <p:sldId id="262" r:id="rId7"/>
    <p:sldId id="260" r:id="rId8"/>
    <p:sldId id="263" r:id="rId9"/>
    <p:sldId id="264" r:id="rId10"/>
    <p:sldId id="265" r:id="rId11"/>
    <p:sldId id="266" r:id="rId12"/>
    <p:sldId id="267" r:id="rId13"/>
    <p:sldId id="268" r:id="rId14"/>
    <p:sldId id="270" r:id="rId15"/>
    <p:sldId id="275" r:id="rId16"/>
    <p:sldId id="271" r:id="rId17"/>
    <p:sldId id="276" r:id="rId18"/>
    <p:sldId id="277" r:id="rId19"/>
    <p:sldId id="272" r:id="rId20"/>
    <p:sldId id="273" r:id="rId21"/>
    <p:sldId id="274"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FBEC731-1BD5-40F8-82BF-9F03DC5EC5D8}" type="datetimeFigureOut">
              <a:rPr lang="en-US" smtClean="0"/>
              <a:pPr/>
              <a:t>5/16/2012</a:t>
            </a:fld>
            <a:endParaRPr lang="en-US"/>
          </a:p>
        </p:txBody>
      </p:sp>
      <p:sp>
        <p:nvSpPr>
          <p:cNvPr id="8" name="Slide Number Placeholder 7"/>
          <p:cNvSpPr>
            <a:spLocks noGrp="1"/>
          </p:cNvSpPr>
          <p:nvPr>
            <p:ph type="sldNum" sz="quarter" idx="11"/>
          </p:nvPr>
        </p:nvSpPr>
        <p:spPr/>
        <p:txBody>
          <a:bodyPr/>
          <a:lstStyle/>
          <a:p>
            <a:fld id="{A8CC5DFF-9DDF-4B70-9587-79518E7C87AF}"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BEC731-1BD5-40F8-82BF-9F03DC5EC5D8}"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C5DFF-9DDF-4B70-9587-79518E7C87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BEC731-1BD5-40F8-82BF-9F03DC5EC5D8}"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C5DFF-9DDF-4B70-9587-79518E7C87A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FBEC731-1BD5-40F8-82BF-9F03DC5EC5D8}"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C5DFF-9DDF-4B70-9587-79518E7C87A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BEC731-1BD5-40F8-82BF-9F03DC5EC5D8}"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C5DFF-9DDF-4B70-9587-79518E7C87AF}"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BFBEC731-1BD5-40F8-82BF-9F03DC5EC5D8}" type="datetimeFigureOut">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C5DFF-9DDF-4B70-9587-79518E7C87AF}"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FBEC731-1BD5-40F8-82BF-9F03DC5EC5D8}" type="datetimeFigureOut">
              <a:rPr lang="en-US" smtClean="0"/>
              <a:pPr/>
              <a:t>5/16/2012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CC5DFF-9DDF-4B70-9587-79518E7C87AF}"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FBEC731-1BD5-40F8-82BF-9F03DC5EC5D8}" type="datetimeFigureOut">
              <a:rPr lang="en-US" smtClean="0"/>
              <a:pPr/>
              <a:t>5/16/2012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CC5DFF-9DDF-4B70-9587-79518E7C87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BEC731-1BD5-40F8-82BF-9F03DC5EC5D8}" type="datetimeFigureOut">
              <a:rPr lang="en-US" smtClean="0"/>
              <a:pPr/>
              <a:t>5/16/2012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CC5DFF-9DDF-4B70-9587-79518E7C87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BEC731-1BD5-40F8-82BF-9F03DC5EC5D8}" type="datetimeFigureOut">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C5DFF-9DDF-4B70-9587-79518E7C87A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BEC731-1BD5-40F8-82BF-9F03DC5EC5D8}" type="datetimeFigureOut">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C5DFF-9DDF-4B70-9587-79518E7C87A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FBEC731-1BD5-40F8-82BF-9F03DC5EC5D8}" type="datetimeFigureOut">
              <a:rPr lang="en-US" smtClean="0"/>
              <a:pPr/>
              <a:t>5/16/2012</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8CC5DFF-9DDF-4B70-9587-79518E7C87AF}"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pbs.org/wgbh/amex/eyesontheprize/resources/vid/07_video_c_qt.html" TargetMode="Externa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pbs.org/wgbh/amex/eyesontheprize/resources/vid/08_video_washington_qt1.html" TargetMode="External"/><Relationship Id="rId1" Type="http://schemas.openxmlformats.org/officeDocument/2006/relationships/slideLayout" Target="../slideLayouts/slideLayout7.xml"/><Relationship Id="rId6" Type="http://schemas.openxmlformats.org/officeDocument/2006/relationships/hyperlink" Target="http://www.pbs.org/wgbh/amex/eyesontheprize/resources/vid/09_video_summer_qt.html" TargetMode="External"/><Relationship Id="rId5" Type="http://schemas.openxmlformats.org/officeDocument/2006/relationships/image" Target="../media/image16.png"/><Relationship Id="rId4" Type="http://schemas.openxmlformats.org/officeDocument/2006/relationships/hyperlink" Target="http://www.pbs.org/wgbh/amex/eyesontheprize/resources/vid/08_video_washington_qt2.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pbs.org/wgbh/amex/eyesontheprize/resources/vid/10_video_march_qt.html"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pbs.org/wgbh/amex/eyesontheprize/resources/vid/11_video_noi_qt.html"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pbs.org/wgbh/amex/eyesontheprize/resources/vid/15_video_poor_qt.html" TargetMode="External"/><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hyperlink" Target="http://www.youtube.com/watch?v=x1L8y-MX3pg" TargetMode="Externa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pbs.org/wgbh/amex/eyesontheprize/resources/vid/02_video_bus_qt.html"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youtube.com/watch?v=gZLvSnr6s50"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pbs.org/wgbh/amex/eyesontheprize/resources/vid/03_video_schools_qt.html"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pbs.org/wgbh/amex/eyesontheprize/resources/vid/02_video_bus_qt.html" TargetMode="Externa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pbs.org/wgbh/amex/eyesontheprize/resources/vid/05_video_riders_qt.html"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ime2jamm.com/Artists_files/thurgoodmarsh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811138"/>
            <a:ext cx="4349322" cy="3886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29170" y="5105400"/>
            <a:ext cx="6948312" cy="830997"/>
          </a:xfrm>
          <a:prstGeom prst="rect">
            <a:avLst/>
          </a:prstGeom>
          <a:noFill/>
        </p:spPr>
        <p:txBody>
          <a:bodyPr wrap="none" rtlCol="0">
            <a:spAutoFit/>
          </a:bodyPr>
          <a:lstStyle/>
          <a:p>
            <a:pPr algn="ctr"/>
            <a:r>
              <a:rPr lang="en-US" sz="2400" b="1" u="sng" dirty="0" smtClean="0"/>
              <a:t>Thurgood Marshall</a:t>
            </a:r>
          </a:p>
          <a:p>
            <a:pPr algn="ctr"/>
            <a:r>
              <a:rPr lang="en-US" sz="2400" b="1" dirty="0" smtClean="0"/>
              <a:t>May 1954: Brown vs. Board of Education Topeka</a:t>
            </a:r>
            <a:endParaRPr lang="en-US" sz="2400" b="1" dirty="0"/>
          </a:p>
        </p:txBody>
      </p:sp>
    </p:spTree>
    <p:extLst>
      <p:ext uri="{BB962C8B-B14F-4D97-AF65-F5344CB8AC3E}">
        <p14:creationId xmlns:p14="http://schemas.microsoft.com/office/powerpoint/2010/main" val="3394483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609601"/>
            <a:ext cx="6858000" cy="4893647"/>
          </a:xfrm>
          <a:prstGeom prst="rect">
            <a:avLst/>
          </a:prstGeom>
        </p:spPr>
        <p:txBody>
          <a:bodyPr wrap="square">
            <a:spAutoFit/>
          </a:bodyPr>
          <a:lstStyle/>
          <a:p>
            <a:pPr algn="ctr"/>
            <a:r>
              <a:rPr lang="en-US" sz="2400" dirty="0"/>
              <a:t>“I guess it is easy for those who have never felt the stinging darts of segregation to say, ‘Wait.’ But when you have seen vicious mobs lynch your mothers and fathers at whim; when you have seen hate-filled policemen curse, kick, brutalize and even kill your black brothers and sisters;…when you see the vast majority of your twenty million negro brothers smothering in the air-tight cage of poverty; …when you have to concoct an answer for a five year-old son asking…’Daddy, why do white people treat colored people so mean?’…then you will understand why we find it difficult to wait.”</a:t>
            </a:r>
          </a:p>
        </p:txBody>
      </p:sp>
    </p:spTree>
    <p:extLst>
      <p:ext uri="{BB962C8B-B14F-4D97-AF65-F5344CB8AC3E}">
        <p14:creationId xmlns:p14="http://schemas.microsoft.com/office/powerpoint/2010/main" val="3138902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152" y="381000"/>
            <a:ext cx="8407847" cy="564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6183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98690"/>
            <a:ext cx="5181600" cy="6042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6955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04800"/>
            <a:ext cx="4191000" cy="3195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3176522"/>
            <a:ext cx="5410200" cy="363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120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198"/>
            <a:ext cx="4648200" cy="351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7458" y="2819400"/>
            <a:ext cx="4486542" cy="3526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953000" y="1143000"/>
            <a:ext cx="184731" cy="369332"/>
          </a:xfrm>
          <a:prstGeom prst="rect">
            <a:avLst/>
          </a:prstGeom>
          <a:noFill/>
        </p:spPr>
        <p:txBody>
          <a:bodyPr wrap="none" rtlCol="0">
            <a:spAutoFit/>
          </a:bodyPr>
          <a:lstStyle/>
          <a:p>
            <a:endParaRPr lang="en-US" dirty="0"/>
          </a:p>
        </p:txBody>
      </p:sp>
      <p:sp>
        <p:nvSpPr>
          <p:cNvPr id="3" name="TextBox 2"/>
          <p:cNvSpPr txBox="1"/>
          <p:nvPr/>
        </p:nvSpPr>
        <p:spPr>
          <a:xfrm>
            <a:off x="228600" y="5181600"/>
            <a:ext cx="3794629" cy="200055"/>
          </a:xfrm>
          <a:prstGeom prst="rect">
            <a:avLst/>
          </a:prstGeom>
          <a:noFill/>
        </p:spPr>
        <p:txBody>
          <a:bodyPr wrap="none" rtlCol="0">
            <a:spAutoFit/>
          </a:bodyPr>
          <a:lstStyle/>
          <a:p>
            <a:r>
              <a:rPr lang="en-US" sz="700" dirty="0" smtClean="0">
                <a:hlinkClick r:id="rId6"/>
              </a:rPr>
              <a:t>http://www.pbs.org/wgbh/amex/eyesontheprize/resources/vid/09_video_summer_qt.html</a:t>
            </a:r>
            <a:r>
              <a:rPr lang="en-US" sz="700" dirty="0" smtClean="0"/>
              <a:t> </a:t>
            </a:r>
            <a:endParaRPr lang="en-US" sz="700" dirty="0"/>
          </a:p>
        </p:txBody>
      </p:sp>
      <p:sp>
        <p:nvSpPr>
          <p:cNvPr id="4" name="TextBox 3"/>
          <p:cNvSpPr txBox="1"/>
          <p:nvPr/>
        </p:nvSpPr>
        <p:spPr>
          <a:xfrm>
            <a:off x="838200" y="5393762"/>
            <a:ext cx="2024913" cy="369332"/>
          </a:xfrm>
          <a:prstGeom prst="rect">
            <a:avLst/>
          </a:prstGeom>
          <a:noFill/>
        </p:spPr>
        <p:txBody>
          <a:bodyPr wrap="none" rtlCol="0">
            <a:spAutoFit/>
          </a:bodyPr>
          <a:lstStyle/>
          <a:p>
            <a:r>
              <a:rPr lang="en-US" dirty="0" smtClean="0"/>
              <a:t>Freedom Summer</a:t>
            </a:r>
            <a:endParaRPr lang="en-US" dirty="0"/>
          </a:p>
        </p:txBody>
      </p:sp>
    </p:spTree>
    <p:extLst>
      <p:ext uri="{BB962C8B-B14F-4D97-AF65-F5344CB8AC3E}">
        <p14:creationId xmlns:p14="http://schemas.microsoft.com/office/powerpoint/2010/main" val="766836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6129" y="651617"/>
            <a:ext cx="6962475"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971800" y="5486400"/>
            <a:ext cx="3211135" cy="461665"/>
          </a:xfrm>
          <a:prstGeom prst="rect">
            <a:avLst/>
          </a:prstGeom>
          <a:noFill/>
        </p:spPr>
        <p:txBody>
          <a:bodyPr wrap="none" rtlCol="0">
            <a:spAutoFit/>
          </a:bodyPr>
          <a:lstStyle/>
          <a:p>
            <a:r>
              <a:rPr lang="en-US" sz="2400" b="1" dirty="0" smtClean="0"/>
              <a:t>The Selma Campaign</a:t>
            </a:r>
            <a:endParaRPr lang="en-US" sz="2400" b="1" dirty="0"/>
          </a:p>
        </p:txBody>
      </p:sp>
    </p:spTree>
    <p:extLst>
      <p:ext uri="{BB962C8B-B14F-4D97-AF65-F5344CB8AC3E}">
        <p14:creationId xmlns:p14="http://schemas.microsoft.com/office/powerpoint/2010/main" val="2423512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35664"/>
            <a:ext cx="7010399" cy="542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57600" y="5943600"/>
            <a:ext cx="1715534" cy="461665"/>
          </a:xfrm>
          <a:prstGeom prst="rect">
            <a:avLst/>
          </a:prstGeom>
          <a:noFill/>
        </p:spPr>
        <p:txBody>
          <a:bodyPr wrap="none" rtlCol="0">
            <a:spAutoFit/>
          </a:bodyPr>
          <a:lstStyle/>
          <a:p>
            <a:r>
              <a:rPr lang="en-US" sz="2400" b="1" dirty="0" smtClean="0"/>
              <a:t>Malcolm X</a:t>
            </a:r>
            <a:endParaRPr lang="en-US" sz="2400" b="1" dirty="0"/>
          </a:p>
        </p:txBody>
      </p:sp>
    </p:spTree>
    <p:extLst>
      <p:ext uri="{BB962C8B-B14F-4D97-AF65-F5344CB8AC3E}">
        <p14:creationId xmlns:p14="http://schemas.microsoft.com/office/powerpoint/2010/main" val="2648673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7927694" cy="5509200"/>
          </a:xfrm>
          <a:prstGeom prst="rect">
            <a:avLst/>
          </a:prstGeom>
          <a:noFill/>
        </p:spPr>
        <p:txBody>
          <a:bodyPr wrap="square" rtlCol="0">
            <a:spAutoFit/>
          </a:bodyPr>
          <a:lstStyle/>
          <a:p>
            <a:pPr algn="ctr"/>
            <a:r>
              <a:rPr lang="en-US" sz="3200" dirty="0" smtClean="0"/>
              <a:t>“Concerning nonviolence: it is criminal to teach a man not to defend himself when he is the constant victim of brutal attacks. It is legal and lawful to own a shotgun or a rifle. We believe in obeying the law…The time has come for the American Negro to fight back in self-defense whenever and wherever he is being unjustly</a:t>
            </a:r>
          </a:p>
          <a:p>
            <a:pPr algn="ctr"/>
            <a:r>
              <a:rPr lang="en-US" sz="3200" dirty="0" smtClean="0"/>
              <a:t>And unlawfully attacked.”</a:t>
            </a:r>
          </a:p>
          <a:p>
            <a:pPr algn="ctr"/>
            <a:endParaRPr lang="en-US" sz="3200" dirty="0" smtClean="0"/>
          </a:p>
          <a:p>
            <a:pPr algn="ctr"/>
            <a:r>
              <a:rPr lang="en-US" sz="3200" b="1" i="1" dirty="0" smtClean="0"/>
              <a:t>Malcolm X</a:t>
            </a:r>
            <a:endParaRPr lang="en-US" sz="3200" b="1"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762000"/>
            <a:ext cx="7162800" cy="3970318"/>
          </a:xfrm>
          <a:prstGeom prst="rect">
            <a:avLst/>
          </a:prstGeom>
          <a:noFill/>
        </p:spPr>
        <p:txBody>
          <a:bodyPr wrap="square" rtlCol="0">
            <a:spAutoFit/>
          </a:bodyPr>
          <a:lstStyle/>
          <a:p>
            <a:pPr algn="ctr"/>
            <a:r>
              <a:rPr lang="en-US" sz="3600" b="1" u="sng" dirty="0" smtClean="0"/>
              <a:t>Change in Ideas</a:t>
            </a:r>
          </a:p>
          <a:p>
            <a:pPr algn="ctr"/>
            <a:endParaRPr lang="en-US" sz="3600" b="1" u="sng" dirty="0" smtClean="0"/>
          </a:p>
          <a:p>
            <a:pPr algn="ctr"/>
            <a:r>
              <a:rPr lang="en-US" sz="3600" dirty="0" smtClean="0"/>
              <a:t>“I have prayed with fellow Muslims whose eyes were the bluest of blue, whose hair was the Blondest of blond, and whose skin was the whitest of white.”</a:t>
            </a:r>
            <a:endParaRPr lang="en-US"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33400"/>
            <a:ext cx="417255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05200" y="6233226"/>
            <a:ext cx="2496196" cy="461665"/>
          </a:xfrm>
          <a:prstGeom prst="rect">
            <a:avLst/>
          </a:prstGeom>
          <a:noFill/>
        </p:spPr>
        <p:txBody>
          <a:bodyPr wrap="none" rtlCol="0">
            <a:spAutoFit/>
          </a:bodyPr>
          <a:lstStyle/>
          <a:p>
            <a:r>
              <a:rPr lang="en-US" sz="2400" b="1" dirty="0" smtClean="0"/>
              <a:t>Robert Kennedy</a:t>
            </a:r>
            <a:endParaRPr lang="en-US" sz="2400" b="1" dirty="0"/>
          </a:p>
        </p:txBody>
      </p:sp>
      <p:pic>
        <p:nvPicPr>
          <p:cNvPr id="14340" name="Picture 4">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990600"/>
            <a:ext cx="4357749"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057400" y="5867400"/>
            <a:ext cx="5307158" cy="369332"/>
          </a:xfrm>
          <a:prstGeom prst="rect">
            <a:avLst/>
          </a:prstGeom>
          <a:noFill/>
        </p:spPr>
        <p:txBody>
          <a:bodyPr wrap="none" rtlCol="0">
            <a:spAutoFit/>
          </a:bodyPr>
          <a:lstStyle/>
          <a:p>
            <a:r>
              <a:rPr lang="en-US" dirty="0" smtClean="0">
                <a:hlinkClick r:id="rId5"/>
              </a:rPr>
              <a:t>http://www.youtube.com/watch?v=x1L8y-MX3pg</a:t>
            </a:r>
            <a:r>
              <a:rPr lang="en-US" dirty="0" smtClean="0"/>
              <a:t> </a:t>
            </a:r>
            <a:endParaRPr lang="en-US" dirty="0"/>
          </a:p>
        </p:txBody>
      </p:sp>
      <p:sp>
        <p:nvSpPr>
          <p:cNvPr id="6" name="TextBox 5"/>
          <p:cNvSpPr txBox="1"/>
          <p:nvPr/>
        </p:nvSpPr>
        <p:spPr>
          <a:xfrm>
            <a:off x="5715000" y="5181600"/>
            <a:ext cx="2262799" cy="369332"/>
          </a:xfrm>
          <a:prstGeom prst="rect">
            <a:avLst/>
          </a:prstGeom>
          <a:noFill/>
        </p:spPr>
        <p:txBody>
          <a:bodyPr wrap="none" rtlCol="0">
            <a:spAutoFit/>
          </a:bodyPr>
          <a:lstStyle/>
          <a:p>
            <a:r>
              <a:rPr lang="en-US" dirty="0" smtClean="0"/>
              <a:t>Poor People’s March</a:t>
            </a:r>
            <a:endParaRPr lang="en-US" dirty="0"/>
          </a:p>
        </p:txBody>
      </p:sp>
    </p:spTree>
    <p:extLst>
      <p:ext uri="{BB962C8B-B14F-4D97-AF65-F5344CB8AC3E}">
        <p14:creationId xmlns:p14="http://schemas.microsoft.com/office/powerpoint/2010/main" val="1456766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457200"/>
            <a:ext cx="6629400" cy="503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124200" y="5791200"/>
            <a:ext cx="1986441" cy="523220"/>
          </a:xfrm>
          <a:prstGeom prst="rect">
            <a:avLst/>
          </a:prstGeom>
          <a:noFill/>
        </p:spPr>
        <p:txBody>
          <a:bodyPr wrap="none" rtlCol="0">
            <a:spAutoFit/>
          </a:bodyPr>
          <a:lstStyle/>
          <a:p>
            <a:r>
              <a:rPr lang="en-US" sz="2800" b="1" dirty="0" smtClean="0"/>
              <a:t>Rosa Parks</a:t>
            </a:r>
            <a:endParaRPr lang="en-US" sz="2800" b="1" dirty="0"/>
          </a:p>
        </p:txBody>
      </p:sp>
    </p:spTree>
    <p:extLst>
      <p:ext uri="{BB962C8B-B14F-4D97-AF65-F5344CB8AC3E}">
        <p14:creationId xmlns:p14="http://schemas.microsoft.com/office/powerpoint/2010/main" val="66880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713" y="276225"/>
            <a:ext cx="7648575" cy="630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27893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04800"/>
            <a:ext cx="7296150" cy="5533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49118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990600"/>
            <a:ext cx="7869894" cy="2308324"/>
          </a:xfrm>
          <a:prstGeom prst="rect">
            <a:avLst/>
          </a:prstGeom>
          <a:noFill/>
        </p:spPr>
        <p:txBody>
          <a:bodyPr wrap="square" rtlCol="0">
            <a:spAutoFit/>
          </a:bodyPr>
          <a:lstStyle/>
          <a:p>
            <a:pPr algn="ctr"/>
            <a:r>
              <a:rPr lang="en-US" sz="3600" dirty="0" smtClean="0">
                <a:latin typeface="BankGothic Md BT" pitchFamily="34" charset="0"/>
              </a:rPr>
              <a:t>In what ways has Martin Luther King’s Dream been realized and in what ways is there more to be done?</a:t>
            </a:r>
            <a:endParaRPr lang="en-US" sz="3600" dirty="0">
              <a:latin typeface="BankGothic Md BT" pitchFamily="34" charset="0"/>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3429000"/>
            <a:ext cx="4581205" cy="3047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1687" y="304800"/>
            <a:ext cx="4786313"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83320" y="5695890"/>
            <a:ext cx="3163045" cy="400110"/>
          </a:xfrm>
          <a:prstGeom prst="rect">
            <a:avLst/>
          </a:prstGeom>
          <a:noFill/>
        </p:spPr>
        <p:txBody>
          <a:bodyPr wrap="none" rtlCol="0">
            <a:spAutoFit/>
          </a:bodyPr>
          <a:lstStyle/>
          <a:p>
            <a:r>
              <a:rPr lang="en-US" sz="2000" b="1" dirty="0" smtClean="0"/>
              <a:t>1957: Crisis in Little Rock</a:t>
            </a:r>
            <a:endParaRPr lang="en-US" sz="2000" b="1" dirty="0"/>
          </a:p>
        </p:txBody>
      </p:sp>
    </p:spTree>
    <p:extLst>
      <p:ext uri="{BB962C8B-B14F-4D97-AF65-F5344CB8AC3E}">
        <p14:creationId xmlns:p14="http://schemas.microsoft.com/office/powerpoint/2010/main" val="3602073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81000"/>
            <a:ext cx="7553005" cy="5024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52800" y="5715000"/>
            <a:ext cx="3327193" cy="461665"/>
          </a:xfrm>
          <a:prstGeom prst="rect">
            <a:avLst/>
          </a:prstGeom>
          <a:noFill/>
        </p:spPr>
        <p:txBody>
          <a:bodyPr wrap="none" rtlCol="0">
            <a:spAutoFit/>
          </a:bodyPr>
          <a:lstStyle/>
          <a:p>
            <a:r>
              <a:rPr lang="en-US" sz="2400" b="1" dirty="0" smtClean="0"/>
              <a:t>Martin Luther King Jr.</a:t>
            </a:r>
            <a:endParaRPr lang="en-US" sz="2400" b="1" dirty="0"/>
          </a:p>
        </p:txBody>
      </p:sp>
    </p:spTree>
    <p:extLst>
      <p:ext uri="{BB962C8B-B14F-4D97-AF65-F5344CB8AC3E}">
        <p14:creationId xmlns:p14="http://schemas.microsoft.com/office/powerpoint/2010/main" val="1817644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533400"/>
            <a:ext cx="6857999" cy="5262979"/>
          </a:xfrm>
          <a:prstGeom prst="rect">
            <a:avLst/>
          </a:prstGeom>
          <a:noFill/>
        </p:spPr>
        <p:txBody>
          <a:bodyPr wrap="square" rtlCol="0">
            <a:spAutoFit/>
          </a:bodyPr>
          <a:lstStyle/>
          <a:p>
            <a:pPr algn="ctr"/>
            <a:r>
              <a:rPr lang="en-US" sz="2800" dirty="0" smtClean="0"/>
              <a:t>“There comes a time when people get tired of being trampled over by the iron feet of oppression…I want it to be known—that we’re going to work with grim and bold determination—to gain justice on buses in this city. And we are not wrong…if we are wrong—the Supreme Court of this nation is wrong. If we are wrong—God Almighty is wrong…if we are wrong justice is a lie.”</a:t>
            </a:r>
          </a:p>
          <a:p>
            <a:pPr algn="ctr"/>
            <a:endParaRPr lang="en-US" sz="2800" dirty="0" smtClean="0"/>
          </a:p>
          <a:p>
            <a:pPr algn="ctr"/>
            <a:r>
              <a:rPr lang="en-US" sz="2800" i="1" dirty="0" smtClean="0"/>
              <a:t>Dr. Martin Luther King Jr.</a:t>
            </a:r>
            <a:endParaRPr lang="en-US" sz="2800" i="1" dirty="0"/>
          </a:p>
        </p:txBody>
      </p:sp>
    </p:spTree>
    <p:extLst>
      <p:ext uri="{BB962C8B-B14F-4D97-AF65-F5344CB8AC3E}">
        <p14:creationId xmlns:p14="http://schemas.microsoft.com/office/powerpoint/2010/main" val="3661188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66643"/>
            <a:ext cx="3810000"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a:hlinkClick r:id="rId2"/>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1446313"/>
            <a:ext cx="3547039" cy="3635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a:hlinkClick r:id="rId2"/>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2339" y="3263896"/>
            <a:ext cx="4838700" cy="323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9789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066800"/>
            <a:ext cx="7239000" cy="4524315"/>
          </a:xfrm>
          <a:prstGeom prst="rect">
            <a:avLst/>
          </a:prstGeom>
        </p:spPr>
        <p:txBody>
          <a:bodyPr wrap="square">
            <a:spAutoFit/>
          </a:bodyPr>
          <a:lstStyle/>
          <a:p>
            <a:pPr algn="ctr"/>
            <a:r>
              <a:rPr lang="en-US" sz="3200" dirty="0"/>
              <a:t>“We will not hate you, but we cannot…obey your unjust laws…We will soon wear you down by our capacity to suffer. And in winning our freedom, we will so appeal to your heart and conscience that we will win you in the process</a:t>
            </a:r>
            <a:r>
              <a:rPr lang="en-US" sz="3200" dirty="0" smtClean="0"/>
              <a:t>.”</a:t>
            </a:r>
          </a:p>
          <a:p>
            <a:pPr algn="ctr"/>
            <a:endParaRPr lang="en-US" sz="3200" dirty="0"/>
          </a:p>
          <a:p>
            <a:pPr algn="ctr"/>
            <a:r>
              <a:rPr lang="en-US" sz="3200" i="1" dirty="0" smtClean="0"/>
              <a:t>Dr. Martin Luther King Jr.</a:t>
            </a:r>
            <a:endParaRPr lang="en-US" sz="3200" dirty="0"/>
          </a:p>
        </p:txBody>
      </p:sp>
    </p:spTree>
    <p:extLst>
      <p:ext uri="{BB962C8B-B14F-4D97-AF65-F5344CB8AC3E}">
        <p14:creationId xmlns:p14="http://schemas.microsoft.com/office/powerpoint/2010/main" val="1673213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821" y="380432"/>
            <a:ext cx="7277579" cy="570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3467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536032"/>
            <a:ext cx="6629400" cy="5355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5845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85</TotalTime>
  <Words>419</Words>
  <Application>Microsoft Office PowerPoint</Application>
  <PresentationFormat>On-screen Show (4:3)</PresentationFormat>
  <Paragraphs>27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Executive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Stewart</dc:creator>
  <cp:lastModifiedBy>Administrator</cp:lastModifiedBy>
  <cp:revision>17</cp:revision>
  <dcterms:created xsi:type="dcterms:W3CDTF">2011-02-22T02:07:10Z</dcterms:created>
  <dcterms:modified xsi:type="dcterms:W3CDTF">2012-05-17T05:00:50Z</dcterms:modified>
</cp:coreProperties>
</file>